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545" r:id="rId2"/>
    <p:sldId id="516" r:id="rId3"/>
    <p:sldId id="495" r:id="rId4"/>
    <p:sldId id="501" r:id="rId5"/>
    <p:sldId id="503" r:id="rId6"/>
    <p:sldId id="490" r:id="rId7"/>
    <p:sldId id="491" r:id="rId8"/>
    <p:sldId id="492" r:id="rId9"/>
    <p:sldId id="493" r:id="rId10"/>
    <p:sldId id="496" r:id="rId11"/>
    <p:sldId id="500" r:id="rId12"/>
    <p:sldId id="502" r:id="rId13"/>
    <p:sldId id="546" r:id="rId14"/>
    <p:sldId id="547" r:id="rId15"/>
    <p:sldId id="559" r:id="rId16"/>
    <p:sldId id="548" r:id="rId17"/>
    <p:sldId id="549" r:id="rId18"/>
    <p:sldId id="550" r:id="rId19"/>
    <p:sldId id="551" r:id="rId20"/>
    <p:sldId id="552" r:id="rId21"/>
    <p:sldId id="553" r:id="rId22"/>
    <p:sldId id="554" r:id="rId23"/>
    <p:sldId id="555" r:id="rId24"/>
    <p:sldId id="556" r:id="rId25"/>
    <p:sldId id="557" r:id="rId26"/>
    <p:sldId id="558" r:id="rId27"/>
  </p:sldIdLst>
  <p:sldSz cx="9144000" cy="6858000" type="screen4x3"/>
  <p:notesSz cx="6858000" cy="97155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323"/>
    <a:srgbClr val="FFFFFF"/>
    <a:srgbClr val="DF1771"/>
    <a:srgbClr val="B00C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75148" autoAdjust="0"/>
  </p:normalViewPr>
  <p:slideViewPr>
    <p:cSldViewPr>
      <p:cViewPr varScale="1">
        <p:scale>
          <a:sx n="57" d="100"/>
          <a:sy n="57" d="100"/>
        </p:scale>
        <p:origin x="-8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57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AU"/>
          </a:p>
        </p:txBody>
      </p:sp>
      <p:sp>
        <p:nvSpPr>
          <p:cNvPr id="3" name="Date Placeholder 2"/>
          <p:cNvSpPr>
            <a:spLocks noGrp="1"/>
          </p:cNvSpPr>
          <p:nvPr>
            <p:ph type="dt" sz="quarter" idx="1"/>
          </p:nvPr>
        </p:nvSpPr>
        <p:spPr>
          <a:xfrm>
            <a:off x="3884613" y="0"/>
            <a:ext cx="2971800" cy="48577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880B073-836E-4CAB-9CFC-DD7C6944CE7E}" type="datetimeFigureOut">
              <a:rPr lang="en-US"/>
              <a:pPr>
                <a:defRPr/>
              </a:pPr>
              <a:t>2/21/2011</a:t>
            </a:fld>
            <a:endParaRPr lang="en-AU"/>
          </a:p>
        </p:txBody>
      </p:sp>
      <p:sp>
        <p:nvSpPr>
          <p:cNvPr id="4" name="Footer Placeholder 3"/>
          <p:cNvSpPr>
            <a:spLocks noGrp="1"/>
          </p:cNvSpPr>
          <p:nvPr>
            <p:ph type="ftr" sz="quarter" idx="2"/>
          </p:nvPr>
        </p:nvSpPr>
        <p:spPr>
          <a:xfrm>
            <a:off x="0" y="9228138"/>
            <a:ext cx="2971800" cy="4857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AU"/>
          </a:p>
        </p:txBody>
      </p:sp>
      <p:sp>
        <p:nvSpPr>
          <p:cNvPr id="5" name="Slide Number Placeholder 4"/>
          <p:cNvSpPr>
            <a:spLocks noGrp="1"/>
          </p:cNvSpPr>
          <p:nvPr>
            <p:ph type="sldNum" sz="quarter" idx="3"/>
          </p:nvPr>
        </p:nvSpPr>
        <p:spPr>
          <a:xfrm>
            <a:off x="3884613" y="9228138"/>
            <a:ext cx="2971800" cy="48577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F90BCBC-3CA1-4DC3-923D-DD0E7D6DD0FA}" type="slidenum">
              <a:rPr lang="en-AU"/>
              <a:pPr>
                <a:defRPr/>
              </a:pPr>
              <a:t>‹#›</a:t>
            </a:fld>
            <a:endParaRPr lang="en-AU"/>
          </a:p>
        </p:txBody>
      </p:sp>
    </p:spTree>
    <p:extLst>
      <p:ext uri="{BB962C8B-B14F-4D97-AF65-F5344CB8AC3E}">
        <p14:creationId xmlns:p14="http://schemas.microsoft.com/office/powerpoint/2010/main" val="1863555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57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AU"/>
          </a:p>
        </p:txBody>
      </p:sp>
      <p:sp>
        <p:nvSpPr>
          <p:cNvPr id="3" name="Date Placeholder 2"/>
          <p:cNvSpPr>
            <a:spLocks noGrp="1"/>
          </p:cNvSpPr>
          <p:nvPr>
            <p:ph type="dt" idx="1"/>
          </p:nvPr>
        </p:nvSpPr>
        <p:spPr>
          <a:xfrm>
            <a:off x="3884613" y="0"/>
            <a:ext cx="2971800" cy="48577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BB05C29-DFCC-4874-8EEC-71AC8A13A6DA}" type="datetimeFigureOut">
              <a:rPr lang="en-US"/>
              <a:pPr>
                <a:defRPr/>
              </a:pPr>
              <a:t>2/21/2011</a:t>
            </a:fld>
            <a:endParaRPr lang="en-AU"/>
          </a:p>
        </p:txBody>
      </p:sp>
      <p:sp>
        <p:nvSpPr>
          <p:cNvPr id="4" name="Slide Image Placeholder 3"/>
          <p:cNvSpPr>
            <a:spLocks noGrp="1" noRot="1" noChangeAspect="1"/>
          </p:cNvSpPr>
          <p:nvPr>
            <p:ph type="sldImg" idx="2"/>
          </p:nvPr>
        </p:nvSpPr>
        <p:spPr>
          <a:xfrm>
            <a:off x="1000125" y="728663"/>
            <a:ext cx="4857750" cy="3643312"/>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85800" y="4614863"/>
            <a:ext cx="5486400" cy="437197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9228138"/>
            <a:ext cx="2971800" cy="4857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AU"/>
          </a:p>
        </p:txBody>
      </p:sp>
      <p:sp>
        <p:nvSpPr>
          <p:cNvPr id="7" name="Slide Number Placeholder 6"/>
          <p:cNvSpPr>
            <a:spLocks noGrp="1"/>
          </p:cNvSpPr>
          <p:nvPr>
            <p:ph type="sldNum" sz="quarter" idx="5"/>
          </p:nvPr>
        </p:nvSpPr>
        <p:spPr>
          <a:xfrm>
            <a:off x="3884613" y="9228138"/>
            <a:ext cx="2971800" cy="48577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42AAC66-2F45-44CB-BB46-9364E993D92F}" type="slidenum">
              <a:rPr lang="en-AU"/>
              <a:pPr>
                <a:defRPr/>
              </a:pPr>
              <a:t>‹#›</a:t>
            </a:fld>
            <a:endParaRPr lang="en-AU"/>
          </a:p>
        </p:txBody>
      </p:sp>
    </p:spTree>
    <p:extLst>
      <p:ext uri="{BB962C8B-B14F-4D97-AF65-F5344CB8AC3E}">
        <p14:creationId xmlns:p14="http://schemas.microsoft.com/office/powerpoint/2010/main" val="2597998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smtClean="0"/>
          </a:p>
        </p:txBody>
      </p:sp>
      <p:sp>
        <p:nvSpPr>
          <p:cNvPr id="25604" name="Slide Number Placeholder 3"/>
          <p:cNvSpPr txBox="1">
            <a:spLocks noGrp="1"/>
          </p:cNvSpPr>
          <p:nvPr/>
        </p:nvSpPr>
        <p:spPr bwMode="auto">
          <a:xfrm>
            <a:off x="3884613" y="9228138"/>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r" eaLnBrk="1" hangingPunct="1"/>
            <a:fld id="{4338B15B-3C92-44A6-ABA0-7D16F2CBA1E6}" type="slidenum">
              <a:rPr lang="en-AU" sz="1200" b="0">
                <a:latin typeface="Calibri" pitchFamily="34" charset="0"/>
              </a:rPr>
              <a:pPr algn="r" eaLnBrk="1" hangingPunct="1"/>
              <a:t>1</a:t>
            </a:fld>
            <a:endParaRPr lang="en-AU" sz="1200" b="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42AAC66-2F45-44CB-BB46-9364E993D92F}" type="slidenum">
              <a:rPr lang="en-AU" smtClean="0"/>
              <a:pPr>
                <a:defRPr/>
              </a:pPr>
              <a:t>3</a:t>
            </a:fld>
            <a:endParaRPr lang="en-AU"/>
          </a:p>
        </p:txBody>
      </p:sp>
    </p:spTree>
    <p:extLst>
      <p:ext uri="{BB962C8B-B14F-4D97-AF65-F5344CB8AC3E}">
        <p14:creationId xmlns:p14="http://schemas.microsoft.com/office/powerpoint/2010/main" val="363141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42AAC66-2F45-44CB-BB46-9364E993D92F}" type="slidenum">
              <a:rPr lang="en-AU" smtClean="0"/>
              <a:pPr>
                <a:defRPr/>
              </a:pPr>
              <a:t>4</a:t>
            </a:fld>
            <a:endParaRPr lang="en-AU"/>
          </a:p>
        </p:txBody>
      </p:sp>
    </p:spTree>
    <p:extLst>
      <p:ext uri="{BB962C8B-B14F-4D97-AF65-F5344CB8AC3E}">
        <p14:creationId xmlns:p14="http://schemas.microsoft.com/office/powerpoint/2010/main" val="418310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42AAC66-2F45-44CB-BB46-9364E993D92F}" type="slidenum">
              <a:rPr lang="en-AU" smtClean="0"/>
              <a:pPr>
                <a:defRPr/>
              </a:pPr>
              <a:t>5</a:t>
            </a:fld>
            <a:endParaRPr lang="en-AU"/>
          </a:p>
        </p:txBody>
      </p:sp>
    </p:spTree>
    <p:extLst>
      <p:ext uri="{BB962C8B-B14F-4D97-AF65-F5344CB8AC3E}">
        <p14:creationId xmlns:p14="http://schemas.microsoft.com/office/powerpoint/2010/main" val="320769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42AAC66-2F45-44CB-BB46-9364E993D92F}" type="slidenum">
              <a:rPr lang="en-AU" smtClean="0"/>
              <a:pPr>
                <a:defRPr/>
              </a:pPr>
              <a:t>8</a:t>
            </a:fld>
            <a:endParaRPr lang="en-AU"/>
          </a:p>
        </p:txBody>
      </p:sp>
    </p:spTree>
    <p:extLst>
      <p:ext uri="{BB962C8B-B14F-4D97-AF65-F5344CB8AC3E}">
        <p14:creationId xmlns:p14="http://schemas.microsoft.com/office/powerpoint/2010/main" val="1983287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dirty="0" smtClean="0"/>
          </a:p>
        </p:txBody>
      </p:sp>
      <p:sp>
        <p:nvSpPr>
          <p:cNvPr id="26628" name="Slide Number Placeholder 3"/>
          <p:cNvSpPr txBox="1">
            <a:spLocks noGrp="1"/>
          </p:cNvSpPr>
          <p:nvPr/>
        </p:nvSpPr>
        <p:spPr bwMode="auto">
          <a:xfrm>
            <a:off x="3884613" y="9228138"/>
            <a:ext cx="297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r" eaLnBrk="1" hangingPunct="1"/>
            <a:fld id="{5849F120-F01C-4062-ADAF-B203B188611B}" type="slidenum">
              <a:rPr lang="en-AU" sz="1200" b="0">
                <a:latin typeface="Calibri" pitchFamily="34" charset="0"/>
              </a:rPr>
              <a:pPr algn="r" eaLnBrk="1" hangingPunct="1"/>
              <a:t>10</a:t>
            </a:fld>
            <a:endParaRPr lang="en-AU" sz="1200" b="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42AAC66-2F45-44CB-BB46-9364E993D92F}" type="slidenum">
              <a:rPr lang="en-AU" smtClean="0"/>
              <a:pPr>
                <a:defRPr/>
              </a:pPr>
              <a:t>11</a:t>
            </a:fld>
            <a:endParaRPr lang="en-AU"/>
          </a:p>
        </p:txBody>
      </p:sp>
    </p:spTree>
    <p:extLst>
      <p:ext uri="{BB962C8B-B14F-4D97-AF65-F5344CB8AC3E}">
        <p14:creationId xmlns:p14="http://schemas.microsoft.com/office/powerpoint/2010/main" val="1956844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7BA35436-DCC5-4787-8108-9EB50FCFE278}" type="datetimeFigureOut">
              <a:rPr lang="en-US"/>
              <a:pPr>
                <a:defRPr/>
              </a:pPr>
              <a:t>2/21/2011</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331D95A6-03DD-4C96-A268-DB4F0B0BAF7C}" type="slidenum">
              <a:rPr lang="en-AU"/>
              <a:pPr>
                <a:defRPr/>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D40C2515-2E0F-4159-A2BE-9DAA59D033F1}" type="datetimeFigureOut">
              <a:rPr lang="en-US"/>
              <a:pPr>
                <a:defRPr/>
              </a:pPr>
              <a:t>2/21/2011</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7E874D65-F95D-4AF2-BA73-E3DF93BC26C5}" type="slidenum">
              <a:rPr lang="en-AU"/>
              <a:pPr>
                <a:defRPr/>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E7E27430-0EEA-45DC-AB33-97393044A3C1}" type="datetimeFigureOut">
              <a:rPr lang="en-US"/>
              <a:pPr>
                <a:defRPr/>
              </a:pPr>
              <a:t>2/21/2011</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8EFF8FEE-9A50-4991-8A58-30E62CFF10ED}" type="slidenum">
              <a:rPr lang="en-AU"/>
              <a:pPr>
                <a:defRPr/>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0" y="1268760"/>
            <a:ext cx="9144000" cy="1588"/>
          </a:xfrm>
          <a:prstGeom prst="line">
            <a:avLst/>
          </a:prstGeom>
          <a:ln>
            <a:solidFill>
              <a:srgbClr val="B71323"/>
            </a:solidFill>
          </a:ln>
        </p:spPr>
        <p:style>
          <a:lnRef idx="1">
            <a:schemeClr val="accent1"/>
          </a:lnRef>
          <a:fillRef idx="0">
            <a:schemeClr val="accent1"/>
          </a:fillRef>
          <a:effectRef idx="0">
            <a:schemeClr val="accent1"/>
          </a:effectRef>
          <a:fontRef idx="minor">
            <a:schemeClr val="tx1"/>
          </a:fontRef>
        </p:style>
      </p:cxnSp>
      <p:pic>
        <p:nvPicPr>
          <p:cNvPr id="5" name="Picture 3" descr="ANFF_bc_image.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929313"/>
            <a:ext cx="9144000" cy="928687"/>
          </a:xfrm>
          <a:prstGeom prst="rect">
            <a:avLst/>
          </a:prstGeom>
          <a:noFill/>
          <a:ln w="9525">
            <a:noFill/>
            <a:miter lim="800000"/>
            <a:headEnd/>
            <a:tailEnd/>
          </a:ln>
        </p:spPr>
      </p:pic>
      <p:sp>
        <p:nvSpPr>
          <p:cNvPr id="2" name="Title 1"/>
          <p:cNvSpPr>
            <a:spLocks noGrp="1"/>
          </p:cNvSpPr>
          <p:nvPr>
            <p:ph type="title"/>
          </p:nvPr>
        </p:nvSpPr>
        <p:spPr>
          <a:xfrm>
            <a:off x="457200" y="116632"/>
            <a:ext cx="7499176" cy="1143000"/>
          </a:xfrm>
        </p:spPr>
        <p:txBody>
          <a:bodyPr/>
          <a:lstStyle>
            <a:lvl1pPr>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pic>
        <p:nvPicPr>
          <p:cNvPr id="6" name="Picture 4" descr="ANFF_logo_col_150_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40352" y="69007"/>
            <a:ext cx="1403648" cy="1337571"/>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A55F8CE-87A2-4736-B4A1-58BD7A06793C}" type="datetimeFigureOut">
              <a:rPr lang="en-US"/>
              <a:pPr>
                <a:defRPr/>
              </a:pPr>
              <a:t>2/21/2011</a:t>
            </a:fld>
            <a:endParaRPr lang="en-AU" dirty="0"/>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0103E6CB-9824-4512-B070-DA93CF3039C4}" type="slidenum">
              <a:rPr lang="en-AU"/>
              <a:pPr>
                <a:defRPr/>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3D66E532-3D9A-40C0-BA0D-185C215BD3A8}" type="datetimeFigureOut">
              <a:rPr lang="en-US"/>
              <a:pPr>
                <a:defRPr/>
              </a:pPr>
              <a:t>2/21/2011</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8395C81D-C14D-4697-9E53-22195FF696D3}" type="slidenum">
              <a:rPr lang="en-AU"/>
              <a:pPr>
                <a:defRPr/>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867A5570-2FAB-481C-AAF0-0CEB7E2421FD}" type="datetimeFigureOut">
              <a:rPr lang="en-US"/>
              <a:pPr>
                <a:defRPr/>
              </a:pPr>
              <a:t>2/21/2011</a:t>
            </a:fld>
            <a:endParaRPr lang="en-AU" dirty="0"/>
          </a:p>
        </p:txBody>
      </p:sp>
      <p:sp>
        <p:nvSpPr>
          <p:cNvPr id="8" name="Footer Placeholder 4"/>
          <p:cNvSpPr>
            <a:spLocks noGrp="1"/>
          </p:cNvSpPr>
          <p:nvPr>
            <p:ph type="ftr" sz="quarter" idx="11"/>
          </p:nvPr>
        </p:nvSpPr>
        <p:spPr/>
        <p:txBody>
          <a:bodyPr/>
          <a:lstStyle>
            <a:lvl1pPr>
              <a:defRPr/>
            </a:lvl1pPr>
          </a:lstStyle>
          <a:p>
            <a:pPr>
              <a:defRPr/>
            </a:pPr>
            <a:endParaRPr lang="en-AU"/>
          </a:p>
        </p:txBody>
      </p:sp>
      <p:sp>
        <p:nvSpPr>
          <p:cNvPr id="9" name="Slide Number Placeholder 5"/>
          <p:cNvSpPr>
            <a:spLocks noGrp="1"/>
          </p:cNvSpPr>
          <p:nvPr>
            <p:ph type="sldNum" sz="quarter" idx="12"/>
          </p:nvPr>
        </p:nvSpPr>
        <p:spPr/>
        <p:txBody>
          <a:bodyPr/>
          <a:lstStyle>
            <a:lvl1pPr>
              <a:defRPr/>
            </a:lvl1pPr>
          </a:lstStyle>
          <a:p>
            <a:pPr>
              <a:defRPr/>
            </a:pPr>
            <a:fld id="{2BB2F508-C557-4EEE-AD45-9F09D74F8CF7}" type="slidenum">
              <a:rPr lang="en-AU"/>
              <a:pPr>
                <a:defRPr/>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E3855263-4FD9-47A5-92A1-7CF15B2CE7E8}" type="datetimeFigureOut">
              <a:rPr lang="en-US"/>
              <a:pPr>
                <a:defRPr/>
              </a:pPr>
              <a:t>2/21/2011</a:t>
            </a:fld>
            <a:endParaRPr lang="en-AU" dirty="0"/>
          </a:p>
        </p:txBody>
      </p:sp>
      <p:sp>
        <p:nvSpPr>
          <p:cNvPr id="4" name="Footer Placeholder 4"/>
          <p:cNvSpPr>
            <a:spLocks noGrp="1"/>
          </p:cNvSpPr>
          <p:nvPr>
            <p:ph type="ftr" sz="quarter" idx="11"/>
          </p:nvPr>
        </p:nvSpPr>
        <p:spPr/>
        <p:txBody>
          <a:bodyPr/>
          <a:lstStyle>
            <a:lvl1pPr>
              <a:defRPr/>
            </a:lvl1pPr>
          </a:lstStyle>
          <a:p>
            <a:pPr>
              <a:defRPr/>
            </a:pPr>
            <a:endParaRPr lang="en-AU"/>
          </a:p>
        </p:txBody>
      </p:sp>
      <p:sp>
        <p:nvSpPr>
          <p:cNvPr id="5" name="Slide Number Placeholder 5"/>
          <p:cNvSpPr>
            <a:spLocks noGrp="1"/>
          </p:cNvSpPr>
          <p:nvPr>
            <p:ph type="sldNum" sz="quarter" idx="12"/>
          </p:nvPr>
        </p:nvSpPr>
        <p:spPr/>
        <p:txBody>
          <a:bodyPr/>
          <a:lstStyle>
            <a:lvl1pPr>
              <a:defRPr/>
            </a:lvl1pPr>
          </a:lstStyle>
          <a:p>
            <a:pPr>
              <a:defRPr/>
            </a:pPr>
            <a:fld id="{39FE122F-1082-4975-A2BF-EDC9C2A7F432}" type="slidenum">
              <a:rPr lang="en-AU"/>
              <a:pPr>
                <a:defRPr/>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AF97D0F-7701-47AE-AF95-6A79AE72ED04}" type="datetimeFigureOut">
              <a:rPr lang="en-US"/>
              <a:pPr>
                <a:defRPr/>
              </a:pPr>
              <a:t>2/21/2011</a:t>
            </a:fld>
            <a:endParaRPr lang="en-AU" dirty="0"/>
          </a:p>
        </p:txBody>
      </p:sp>
      <p:sp>
        <p:nvSpPr>
          <p:cNvPr id="3" name="Footer Placeholder 4"/>
          <p:cNvSpPr>
            <a:spLocks noGrp="1"/>
          </p:cNvSpPr>
          <p:nvPr>
            <p:ph type="ftr" sz="quarter" idx="11"/>
          </p:nvPr>
        </p:nvSpPr>
        <p:spPr/>
        <p:txBody>
          <a:bodyPr/>
          <a:lstStyle>
            <a:lvl1pPr>
              <a:defRPr/>
            </a:lvl1pPr>
          </a:lstStyle>
          <a:p>
            <a:pPr>
              <a:defRPr/>
            </a:pPr>
            <a:endParaRPr lang="en-AU"/>
          </a:p>
        </p:txBody>
      </p:sp>
      <p:sp>
        <p:nvSpPr>
          <p:cNvPr id="4" name="Slide Number Placeholder 5"/>
          <p:cNvSpPr>
            <a:spLocks noGrp="1"/>
          </p:cNvSpPr>
          <p:nvPr>
            <p:ph type="sldNum" sz="quarter" idx="12"/>
          </p:nvPr>
        </p:nvSpPr>
        <p:spPr/>
        <p:txBody>
          <a:bodyPr/>
          <a:lstStyle>
            <a:lvl1pPr>
              <a:defRPr/>
            </a:lvl1pPr>
          </a:lstStyle>
          <a:p>
            <a:pPr>
              <a:defRPr/>
            </a:pPr>
            <a:fld id="{4F9B643F-DC6E-47FA-823A-813482DD4C56}" type="slidenum">
              <a:rPr lang="en-AU"/>
              <a:pPr>
                <a:defRPr/>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FBD747-4E15-494C-9C83-68575C2D0968}" type="datetimeFigureOut">
              <a:rPr lang="en-US"/>
              <a:pPr>
                <a:defRPr/>
              </a:pPr>
              <a:t>2/21/2011</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8D2E6FD3-7080-475C-85E8-9E0DB82BDAA8}" type="slidenum">
              <a:rPr lang="en-AU"/>
              <a:pPr>
                <a:defRPr/>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F4DEC3-88BF-4064-BDB7-164D2E7B9427}" type="datetimeFigureOut">
              <a:rPr lang="en-US"/>
              <a:pPr>
                <a:defRPr/>
              </a:pPr>
              <a:t>2/21/2011</a:t>
            </a:fld>
            <a:endParaRPr lang="en-AU" dirty="0"/>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AE876137-4902-4438-B5C4-F92296DF0DBA}" type="slidenum">
              <a:rPr lang="en-AU"/>
              <a:pPr>
                <a:defRPr/>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3AD70E6-04D8-408A-953B-6E0E48B2DAB6}" type="datetimeFigureOut">
              <a:rPr lang="en-US"/>
              <a:pPr>
                <a:defRPr/>
              </a:pPr>
              <a:t>2/21/2011</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5A5C3E1-A498-4B3A-BE22-C73D3BBB84EC}"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943" r:id="rId1"/>
    <p:sldLayoutId id="214748395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2.xml"/><Relationship Id="rId7" Type="http://schemas.openxmlformats.org/officeDocument/2006/relationships/image" Target="../media/image46.jpeg"/><Relationship Id="rId12" Type="http://schemas.openxmlformats.org/officeDocument/2006/relationships/image" Target="../media/image50.png"/><Relationship Id="rId2" Type="http://schemas.openxmlformats.org/officeDocument/2006/relationships/video" Target="file:///H:\ANFF%20USyd%20Feb2011\logo.mpg" TargetMode="External"/><Relationship Id="rId1" Type="http://schemas.openxmlformats.org/officeDocument/2006/relationships/video" Target="file:///H:\ANFF%20USyd%20Feb2011\100um%20hole.wmv" TargetMode="Externa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18.jpeg"/><Relationship Id="rId4" Type="http://schemas.openxmlformats.org/officeDocument/2006/relationships/notesSlide" Target="../notesSlides/notesSlide6.xml"/><Relationship Id="rId9" Type="http://schemas.openxmlformats.org/officeDocument/2006/relationships/image" Target="../media/image48.gif"/></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2.png"/><Relationship Id="rId12" Type="http://schemas.openxmlformats.org/officeDocument/2006/relationships/image" Target="../media/image44.png"/><Relationship Id="rId2" Type="http://schemas.openxmlformats.org/officeDocument/2006/relationships/video" Target="../media/media1.wmv"/><Relationship Id="rId16" Type="http://schemas.openxmlformats.org/officeDocument/2006/relationships/image" Target="../media/image59.jpeg"/><Relationship Id="rId1" Type="http://schemas.microsoft.com/office/2007/relationships/media" Target="../media/media1.wmv"/><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18.jpeg"/><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notesSlide" Target="../notesSlides/notesSlide7.xml"/><Relationship Id="rId9" Type="http://schemas.openxmlformats.org/officeDocument/2006/relationships/image" Target="../media/image54.pn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www.youtube.com/watch?v=VRMEtCCDR_E" TargetMode="Externa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74.wmf"/><Relationship Id="rId5" Type="http://schemas.openxmlformats.org/officeDocument/2006/relationships/image" Target="../media/image73.png"/><Relationship Id="rId4" Type="http://schemas.openxmlformats.org/officeDocument/2006/relationships/hyperlink" Target="http://www.youtube.com/user/MNRLMonash?blend=2&amp;ob=1#p/u/11/XYdlA4Pv9R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7.png"/><Relationship Id="rId7" Type="http://schemas.openxmlformats.org/officeDocument/2006/relationships/image" Target="../media/image93.jpeg"/><Relationship Id="rId2" Type="http://schemas.openxmlformats.org/officeDocument/2006/relationships/image" Target="../media/image89.tiff"/><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tiff"/></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9.jpe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8.jpeg"/><Relationship Id="rId7"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emf"/><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6.png"/><Relationship Id="rId9"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0.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wmf"/><Relationship Id="rId1" Type="http://schemas.openxmlformats.org/officeDocument/2006/relationships/slideLayout" Target="../slideLayouts/slideLayout2.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0" descr="F2f67-1A-sca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6150" y="3173413"/>
            <a:ext cx="1046163" cy="10461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TextBox 5"/>
          <p:cNvSpPr txBox="1">
            <a:spLocks noChangeArrowheads="1"/>
          </p:cNvSpPr>
          <p:nvPr/>
        </p:nvSpPr>
        <p:spPr bwMode="auto">
          <a:xfrm>
            <a:off x="2987675" y="2540000"/>
            <a:ext cx="238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sz="2400" i="1">
                <a:latin typeface="Century Gothic" pitchFamily="34" charset="0"/>
              </a:rPr>
              <a:t>OptoFab Node</a:t>
            </a:r>
          </a:p>
        </p:txBody>
      </p:sp>
      <p:pic>
        <p:nvPicPr>
          <p:cNvPr id="307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0" y="4428307"/>
            <a:ext cx="1001782" cy="12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8" name="Text Box 10"/>
          <p:cNvSpPr txBox="1">
            <a:spLocks noChangeArrowheads="1"/>
          </p:cNvSpPr>
          <p:nvPr/>
        </p:nvSpPr>
        <p:spPr bwMode="auto">
          <a:xfrm>
            <a:off x="3203575" y="1700213"/>
            <a:ext cx="24812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AU"/>
              <a:t>Michael Withford</a:t>
            </a:r>
          </a:p>
          <a:p>
            <a:pPr algn="ctr" eaLnBrk="1" hangingPunct="1"/>
            <a:r>
              <a:rPr lang="en-AU"/>
              <a:t>(Node Director)</a:t>
            </a:r>
            <a:endParaRPr lang="en-US"/>
          </a:p>
        </p:txBody>
      </p:sp>
      <p:sp>
        <p:nvSpPr>
          <p:cNvPr id="3079" name="Text Box 11"/>
          <p:cNvSpPr txBox="1">
            <a:spLocks noChangeArrowheads="1"/>
          </p:cNvSpPr>
          <p:nvPr/>
        </p:nvSpPr>
        <p:spPr bwMode="auto">
          <a:xfrm>
            <a:off x="-1199" y="3660012"/>
            <a:ext cx="28712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AU" sz="1400" b="0" dirty="0"/>
              <a:t>Specialty fibre </a:t>
            </a:r>
            <a:r>
              <a:rPr lang="en-AU" sz="1400" b="0" dirty="0" smtClean="0"/>
              <a:t>fabrication (</a:t>
            </a:r>
            <a:r>
              <a:rPr lang="en-AU" sz="1400" b="0" dirty="0" err="1" smtClean="0"/>
              <a:t>mPOF</a:t>
            </a:r>
            <a:r>
              <a:rPr lang="en-AU" sz="1400" b="0" dirty="0" smtClean="0"/>
              <a:t>)</a:t>
            </a:r>
            <a:endParaRPr lang="en-AU" sz="1400" b="0" dirty="0"/>
          </a:p>
          <a:p>
            <a:pPr algn="ctr" eaLnBrk="1" hangingPunct="1"/>
            <a:r>
              <a:rPr lang="en-AU" sz="1400" b="0" dirty="0"/>
              <a:t>Tapering, characterisation</a:t>
            </a:r>
            <a:endParaRPr lang="en-US" sz="1400" b="0" dirty="0"/>
          </a:p>
        </p:txBody>
      </p:sp>
      <p:sp>
        <p:nvSpPr>
          <p:cNvPr id="3080" name="Text Box 12"/>
          <p:cNvSpPr txBox="1">
            <a:spLocks noChangeArrowheads="1"/>
          </p:cNvSpPr>
          <p:nvPr/>
        </p:nvSpPr>
        <p:spPr bwMode="auto">
          <a:xfrm>
            <a:off x="243145" y="2727306"/>
            <a:ext cx="24812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AU" sz="1400" dirty="0"/>
              <a:t>Simon Fleming</a:t>
            </a:r>
          </a:p>
          <a:p>
            <a:pPr algn="ctr" eaLnBrk="1" hangingPunct="1"/>
            <a:r>
              <a:rPr lang="en-AU" sz="1400" dirty="0"/>
              <a:t>Richard </a:t>
            </a:r>
            <a:r>
              <a:rPr lang="en-AU" sz="1400" dirty="0" err="1" smtClean="0"/>
              <a:t>Lwin</a:t>
            </a:r>
            <a:endParaRPr lang="en-AU" sz="1400" dirty="0" smtClean="0"/>
          </a:p>
          <a:p>
            <a:pPr algn="ctr" eaLnBrk="1" hangingPunct="1"/>
            <a:r>
              <a:rPr lang="en-AU" sz="1400" dirty="0" smtClean="0"/>
              <a:t>Alex </a:t>
            </a:r>
            <a:r>
              <a:rPr lang="en-AU" sz="1400" dirty="0" err="1" smtClean="0"/>
              <a:t>Arygos</a:t>
            </a:r>
            <a:endParaRPr lang="en-US" sz="1400" dirty="0" smtClean="0"/>
          </a:p>
          <a:p>
            <a:pPr algn="ctr" eaLnBrk="1" hangingPunct="1"/>
            <a:r>
              <a:rPr lang="en-AU" sz="1400" dirty="0" smtClean="0"/>
              <a:t>Eric Magi</a:t>
            </a:r>
            <a:endParaRPr lang="en-AU" sz="1400" dirty="0"/>
          </a:p>
        </p:txBody>
      </p:sp>
      <p:sp>
        <p:nvSpPr>
          <p:cNvPr id="3081" name="Text Box 13"/>
          <p:cNvSpPr txBox="1">
            <a:spLocks noChangeArrowheads="1"/>
          </p:cNvSpPr>
          <p:nvPr/>
        </p:nvSpPr>
        <p:spPr bwMode="auto">
          <a:xfrm>
            <a:off x="601662" y="4655319"/>
            <a:ext cx="2481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AU" sz="1400" dirty="0"/>
              <a:t>Dave O’Connor</a:t>
            </a:r>
            <a:endParaRPr lang="en-US" sz="1400" dirty="0"/>
          </a:p>
        </p:txBody>
      </p:sp>
      <p:sp>
        <p:nvSpPr>
          <p:cNvPr id="3082" name="Text Box 14"/>
          <p:cNvSpPr txBox="1">
            <a:spLocks noChangeArrowheads="1"/>
          </p:cNvSpPr>
          <p:nvPr/>
        </p:nvSpPr>
        <p:spPr bwMode="auto">
          <a:xfrm>
            <a:off x="873126" y="4872806"/>
            <a:ext cx="19383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AU" sz="1400" b="0" dirty="0"/>
              <a:t>Cleanroom facilities</a:t>
            </a:r>
          </a:p>
          <a:p>
            <a:pPr algn="ctr" eaLnBrk="1" hangingPunct="1"/>
            <a:r>
              <a:rPr lang="en-AU" sz="1400" b="0" dirty="0" err="1"/>
              <a:t>Photomask</a:t>
            </a:r>
            <a:r>
              <a:rPr lang="en-AU" sz="1400" b="0" dirty="0"/>
              <a:t> fabrication</a:t>
            </a:r>
            <a:endParaRPr lang="en-US" sz="1400" b="0" dirty="0"/>
          </a:p>
        </p:txBody>
      </p:sp>
      <p:sp>
        <p:nvSpPr>
          <p:cNvPr id="3083" name="Text Box 15"/>
          <p:cNvSpPr txBox="1">
            <a:spLocks noChangeArrowheads="1"/>
          </p:cNvSpPr>
          <p:nvPr/>
        </p:nvSpPr>
        <p:spPr bwMode="auto">
          <a:xfrm>
            <a:off x="5876267" y="4264025"/>
            <a:ext cx="335649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AU" sz="1400" dirty="0" smtClean="0"/>
              <a:t>Ben Johnston</a:t>
            </a:r>
            <a:endParaRPr lang="en-AU" sz="1400" dirty="0"/>
          </a:p>
          <a:p>
            <a:pPr algn="ctr" eaLnBrk="1" hangingPunct="1"/>
            <a:r>
              <a:rPr lang="en-AU" sz="1400" dirty="0" smtClean="0"/>
              <a:t>Rob Williams</a:t>
            </a:r>
            <a:endParaRPr lang="en-AU" sz="1400" dirty="0"/>
          </a:p>
          <a:p>
            <a:pPr algn="ctr" eaLnBrk="1" hangingPunct="1"/>
            <a:r>
              <a:rPr lang="en-AU" sz="1400" dirty="0" smtClean="0"/>
              <a:t>Marty Ams </a:t>
            </a:r>
            <a:r>
              <a:rPr lang="en-AU" sz="1400" dirty="0"/>
              <a:t>(makes it look pretty </a:t>
            </a:r>
            <a:r>
              <a:rPr lang="en-AU" sz="1400" dirty="0">
                <a:sym typeface="Wingdings" pitchFamily="2" charset="2"/>
              </a:rPr>
              <a:t> </a:t>
            </a:r>
            <a:r>
              <a:rPr lang="en-AU" sz="1400" dirty="0"/>
              <a:t>)</a:t>
            </a:r>
          </a:p>
          <a:p>
            <a:pPr algn="ctr" eaLnBrk="1" hangingPunct="1"/>
            <a:endParaRPr lang="en-US" sz="1400" dirty="0"/>
          </a:p>
        </p:txBody>
      </p:sp>
      <p:sp>
        <p:nvSpPr>
          <p:cNvPr id="3084" name="Text Box 20"/>
          <p:cNvSpPr txBox="1">
            <a:spLocks noChangeArrowheads="1"/>
          </p:cNvSpPr>
          <p:nvPr/>
        </p:nvSpPr>
        <p:spPr bwMode="auto">
          <a:xfrm>
            <a:off x="6010409" y="3137693"/>
            <a:ext cx="3048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AU" sz="1400" b="0" dirty="0"/>
              <a:t>Specialty Fibres, Biosensors, glass chemistry</a:t>
            </a:r>
            <a:endParaRPr lang="en-US" sz="1400" b="0" dirty="0"/>
          </a:p>
        </p:txBody>
      </p:sp>
      <p:pic>
        <p:nvPicPr>
          <p:cNvPr id="3085"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l="51810" r="5559" b="845"/>
          <a:stretch>
            <a:fillRect/>
          </a:stretch>
        </p:blipFill>
        <p:spPr bwMode="auto">
          <a:xfrm>
            <a:off x="6011863" y="333375"/>
            <a:ext cx="1584325"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6" name="Rectangle 22"/>
          <p:cNvSpPr>
            <a:spLocks noChangeArrowheads="1"/>
          </p:cNvSpPr>
          <p:nvPr/>
        </p:nvSpPr>
        <p:spPr bwMode="auto">
          <a:xfrm>
            <a:off x="6218372" y="2456656"/>
            <a:ext cx="259238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sz="1400" b="1" dirty="0"/>
              <a:t>Tanya </a:t>
            </a:r>
            <a:r>
              <a:rPr lang="en-AU" sz="1400" b="1" dirty="0" err="1"/>
              <a:t>Monro</a:t>
            </a:r>
            <a:endParaRPr lang="en-AU" sz="1400" b="1" dirty="0"/>
          </a:p>
          <a:p>
            <a:pPr algn="ctr"/>
            <a:r>
              <a:rPr lang="en-AU" sz="1400" b="1" dirty="0"/>
              <a:t>Heike </a:t>
            </a:r>
            <a:r>
              <a:rPr lang="en-AU" sz="1400" b="1" dirty="0" err="1"/>
              <a:t>Ependorff-Heidepriem</a:t>
            </a:r>
            <a:endParaRPr lang="en-AU" sz="1400" b="1" dirty="0"/>
          </a:p>
          <a:p>
            <a:pPr algn="ctr"/>
            <a:r>
              <a:rPr lang="en-AU" sz="1400" b="1" dirty="0"/>
              <a:t>Luis Lima-Marques</a:t>
            </a:r>
          </a:p>
        </p:txBody>
      </p:sp>
      <p:pic>
        <p:nvPicPr>
          <p:cNvPr id="3087"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525" y="150813"/>
            <a:ext cx="27003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25" descr="LM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6346" y="3655218"/>
            <a:ext cx="20161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63970" y="1599406"/>
            <a:ext cx="1892300"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0"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481" y="1886305"/>
            <a:ext cx="1893888"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1" name="Picture 4" descr="C:\Documents and Settings\lizb\Desktop\Picture1-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2253" y="5198803"/>
            <a:ext cx="1755910" cy="45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9113" y="333375"/>
            <a:ext cx="252095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3" name="Picture 32"/>
          <p:cNvPicPr>
            <a:picLocks noChangeAspect="1" noChangeArrowheads="1"/>
          </p:cNvPicPr>
          <p:nvPr/>
        </p:nvPicPr>
        <p:blipFill>
          <a:blip r:embed="rId12" cstate="print">
            <a:extLst>
              <a:ext uri="{28A0092B-C50C-407E-A947-70E740481C1C}">
                <a14:useLocalDpi xmlns:a14="http://schemas.microsoft.com/office/drawing/2010/main" val="0"/>
              </a:ext>
            </a:extLst>
          </a:blip>
          <a:srcRect r="3770"/>
          <a:stretch>
            <a:fillRect/>
          </a:stretch>
        </p:blipFill>
        <p:spPr bwMode="auto">
          <a:xfrm>
            <a:off x="2987675" y="3141663"/>
            <a:ext cx="833438"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4"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11463" y="4254500"/>
            <a:ext cx="8636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4300" y="3141663"/>
            <a:ext cx="7239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3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54438" y="4264025"/>
            <a:ext cx="1069975"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7" name="Picture 33" descr="glass sampl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99025" y="4254500"/>
            <a:ext cx="10795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189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3059113" y="549275"/>
            <a:ext cx="2897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sz="2000">
                <a:latin typeface="Century Gothic" pitchFamily="34" charset="0"/>
              </a:rPr>
              <a:t>Laser Micromachining</a:t>
            </a:r>
          </a:p>
        </p:txBody>
      </p:sp>
      <p:pic>
        <p:nvPicPr>
          <p:cNvPr id="51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913" y="1844675"/>
            <a:ext cx="2374900"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2563" y="1844675"/>
            <a:ext cx="2087562" cy="17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750" y="1844675"/>
            <a:ext cx="13890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875" y="1844675"/>
            <a:ext cx="2195513" cy="177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18" descr="gold-generation"/>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203575" y="3933825"/>
            <a:ext cx="273685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9" descr="MQ stacked RG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6" name="100um hole.wmv">
            <a:hlinkClick r:id="" action="ppaction://media"/>
          </p:cNvPr>
          <p:cNvPicPr>
            <a:picLocks noRot="1" noChangeAspect="1" noChangeArrowheads="1"/>
          </p:cNvPicPr>
          <p:nvPr>
            <a:videoFile r:link="rId1"/>
          </p:nvPr>
        </p:nvPicPr>
        <p:blipFill>
          <a:blip r:embed="rId11">
            <a:extLst>
              <a:ext uri="{28A0092B-C50C-407E-A947-70E740481C1C}">
                <a14:useLocalDpi xmlns:a14="http://schemas.microsoft.com/office/drawing/2010/main" val="0"/>
              </a:ext>
            </a:extLst>
          </a:blip>
          <a:srcRect/>
          <a:stretch>
            <a:fillRect/>
          </a:stretch>
        </p:blipFill>
        <p:spPr bwMode="auto">
          <a:xfrm>
            <a:off x="395288" y="3933825"/>
            <a:ext cx="23034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7" name="logo.mpg">
            <a:hlinkClick r:id="" action="ppaction://media"/>
          </p:cNvPr>
          <p:cNvPicPr>
            <a:picLocks noRot="1" noChangeAspect="1" noChangeArrowheads="1"/>
          </p:cNvPicPr>
          <p:nvPr>
            <a:videoFile r:link="rId2"/>
          </p:nvPr>
        </p:nvPicPr>
        <p:blipFill>
          <a:blip r:embed="rId12">
            <a:extLst>
              <a:ext uri="{28A0092B-C50C-407E-A947-70E740481C1C}">
                <a14:useLocalDpi xmlns:a14="http://schemas.microsoft.com/office/drawing/2010/main" val="0"/>
              </a:ext>
            </a:extLst>
          </a:blip>
          <a:srcRect/>
          <a:stretch>
            <a:fillRect/>
          </a:stretch>
        </p:blipFill>
        <p:spPr bwMode="auto">
          <a:xfrm>
            <a:off x="6372225" y="3933825"/>
            <a:ext cx="23034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604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346" fill="hold"/>
                                        <p:tgtEl>
                                          <p:spTgt spid="75796"/>
                                        </p:tgtEl>
                                      </p:cBhvr>
                                    </p:cmd>
                                  </p:childTnLst>
                                </p:cTn>
                              </p:par>
                              <p:par>
                                <p:cTn id="7" presetID="1" presetClass="mediacall" presetSubtype="0" fill="hold" nodeType="withEffect">
                                  <p:stCondLst>
                                    <p:cond delay="0"/>
                                  </p:stCondLst>
                                  <p:childTnLst>
                                    <p:cmd type="call" cmd="playFrom(0.0)">
                                      <p:cBhvr>
                                        <p:cTn id="8" dur="51227" fill="hold"/>
                                        <p:tgtEl>
                                          <p:spTgt spid="757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75796"/>
                </p:tgtEl>
              </p:cMediaNode>
            </p:video>
            <p:seq concurrent="1" nextAc="seek">
              <p:cTn id="10" restart="whenNotActive" fill="hold" evtFilter="cancelBubble" nodeType="interactiveSeq">
                <p:stCondLst>
                  <p:cond evt="onClick" delay="0">
                    <p:tgtEl>
                      <p:spTgt spid="7579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75796"/>
                                        </p:tgtEl>
                                      </p:cBhvr>
                                    </p:cmd>
                                  </p:childTnLst>
                                </p:cTn>
                              </p:par>
                            </p:childTnLst>
                          </p:cTn>
                        </p:par>
                      </p:childTnLst>
                    </p:cTn>
                  </p:par>
                </p:childTnLst>
              </p:cTn>
              <p:nextCondLst>
                <p:cond evt="onClick" delay="0">
                  <p:tgtEl>
                    <p:spTgt spid="75796"/>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75797"/>
                </p:tgtEl>
              </p:cMediaNode>
            </p:video>
            <p:seq concurrent="1" nextAc="seek">
              <p:cTn id="16" restart="whenNotActive" fill="hold" evtFilter="cancelBubble" nodeType="interactiveSeq">
                <p:stCondLst>
                  <p:cond evt="onClick" delay="0">
                    <p:tgtEl>
                      <p:spTgt spid="7579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75797"/>
                                        </p:tgtEl>
                                      </p:cBhvr>
                                    </p:cmd>
                                  </p:childTnLst>
                                </p:cTn>
                              </p:par>
                            </p:childTnLst>
                          </p:cTn>
                        </p:par>
                      </p:childTnLst>
                    </p:cTn>
                  </p:par>
                </p:childTnLst>
              </p:cTn>
              <p:nextCondLst>
                <p:cond evt="onClick" delay="0">
                  <p:tgtEl>
                    <p:spTgt spid="7579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Q stacked 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69556" y="548680"/>
            <a:ext cx="4087979" cy="584775"/>
          </a:xfrm>
          <a:prstGeom prst="rect">
            <a:avLst/>
          </a:prstGeom>
          <a:noFill/>
        </p:spPr>
        <p:txBody>
          <a:bodyPr wrap="none" rtlCol="0">
            <a:spAutoFit/>
          </a:bodyPr>
          <a:lstStyle/>
          <a:p>
            <a:pPr algn="ctr"/>
            <a:r>
              <a:rPr lang="en-AU" b="1" dirty="0" smtClean="0"/>
              <a:t>MQ Facilities</a:t>
            </a:r>
          </a:p>
          <a:p>
            <a:pPr algn="ctr"/>
            <a:r>
              <a:rPr lang="en-AU" sz="1400" i="1" dirty="0" err="1" smtClean="0"/>
              <a:t>Exisiting</a:t>
            </a:r>
            <a:r>
              <a:rPr lang="en-AU" sz="1400" i="1" dirty="0" smtClean="0"/>
              <a:t> facilities supported by NCRIS from 2008</a:t>
            </a:r>
            <a:endParaRPr lang="en-AU" sz="1400" i="1" dirty="0"/>
          </a:p>
        </p:txBody>
      </p:sp>
      <p:pic>
        <p:nvPicPr>
          <p:cNvPr id="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551" y="1903016"/>
            <a:ext cx="1479607" cy="110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1"/>
          <p:cNvSpPr txBox="1">
            <a:spLocks noChangeArrowheads="1"/>
          </p:cNvSpPr>
          <p:nvPr/>
        </p:nvSpPr>
        <p:spPr bwMode="auto">
          <a:xfrm>
            <a:off x="113566" y="1412776"/>
            <a:ext cx="38266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sz="1600" dirty="0"/>
              <a:t>- Nano-second Vis-UV laser machining facility (JDSU </a:t>
            </a:r>
            <a:r>
              <a:rPr lang="en-AU" sz="1600" dirty="0" smtClean="0"/>
              <a:t>Q-series 532nm)</a:t>
            </a:r>
            <a:endParaRPr lang="en-US" sz="1600" dirty="0"/>
          </a:p>
        </p:txBody>
      </p:sp>
      <p:pic>
        <p:nvPicPr>
          <p:cNvPr id="1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218" y="2955525"/>
            <a:ext cx="1468038" cy="109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1"/>
          <p:cNvSpPr txBox="1">
            <a:spLocks noChangeArrowheads="1"/>
          </p:cNvSpPr>
          <p:nvPr/>
        </p:nvSpPr>
        <p:spPr bwMode="auto">
          <a:xfrm>
            <a:off x="4639322" y="1412775"/>
            <a:ext cx="38266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sz="1600" dirty="0"/>
              <a:t>- </a:t>
            </a:r>
            <a:r>
              <a:rPr lang="en-AU" sz="1600" dirty="0" smtClean="0"/>
              <a:t>Limited time on the Hurricane Femtosecond system</a:t>
            </a:r>
            <a:endParaRPr lang="en-US" sz="1600" dirty="0"/>
          </a:p>
        </p:txBody>
      </p:sp>
      <p:sp>
        <p:nvSpPr>
          <p:cNvPr id="14" name="Text Box 11"/>
          <p:cNvSpPr txBox="1">
            <a:spLocks noChangeArrowheads="1"/>
          </p:cNvSpPr>
          <p:nvPr/>
        </p:nvSpPr>
        <p:spPr bwMode="auto">
          <a:xfrm>
            <a:off x="133350" y="4149080"/>
            <a:ext cx="39917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sz="1600" dirty="0"/>
              <a:t>- </a:t>
            </a:r>
            <a:r>
              <a:rPr lang="en-AU" sz="1600" dirty="0" err="1" smtClean="0"/>
              <a:t>Aerotech</a:t>
            </a:r>
            <a:r>
              <a:rPr lang="en-AU" sz="1600" dirty="0" smtClean="0"/>
              <a:t> ATS-100 stages and controller</a:t>
            </a:r>
            <a:endParaRPr lang="en-US" sz="1600" dirty="0"/>
          </a:p>
        </p:txBody>
      </p:sp>
      <p:pic>
        <p:nvPicPr>
          <p:cNvPr id="1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9323" y="1997551"/>
            <a:ext cx="2389832" cy="179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1"/>
          <p:cNvSpPr txBox="1">
            <a:spLocks noChangeArrowheads="1"/>
          </p:cNvSpPr>
          <p:nvPr/>
        </p:nvSpPr>
        <p:spPr bwMode="auto">
          <a:xfrm>
            <a:off x="4639323" y="5395348"/>
            <a:ext cx="39917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sz="1600" dirty="0"/>
              <a:t>- </a:t>
            </a:r>
            <a:r>
              <a:rPr lang="en-AU" sz="1600" dirty="0" err="1" smtClean="0"/>
              <a:t>Aerotech</a:t>
            </a:r>
            <a:r>
              <a:rPr lang="en-AU" sz="1600" dirty="0" smtClean="0"/>
              <a:t> Fibre align stages with 30cm air-bearing stage and  controller</a:t>
            </a:r>
            <a:endParaRPr lang="en-US" sz="1600" dirty="0"/>
          </a:p>
        </p:txBody>
      </p:sp>
      <p:pic>
        <p:nvPicPr>
          <p:cNvPr id="18"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5077" y="4512617"/>
            <a:ext cx="2808287"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3571" y="3744458"/>
            <a:ext cx="1179305" cy="157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247" y="2086126"/>
            <a:ext cx="2332397" cy="184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47753" y="3615760"/>
            <a:ext cx="2374900" cy="177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57000" contrast="-43000"/>
                    </a14:imgEffect>
                  </a14:imgLayer>
                </a14:imgProps>
              </a:ext>
              <a:ext uri="{28A0092B-C50C-407E-A947-70E740481C1C}">
                <a14:useLocalDpi xmlns:a14="http://schemas.microsoft.com/office/drawing/2010/main" val="0"/>
              </a:ext>
            </a:extLst>
          </a:blip>
          <a:srcRect/>
          <a:stretch>
            <a:fillRect/>
          </a:stretch>
        </p:blipFill>
        <p:spPr bwMode="auto">
          <a:xfrm>
            <a:off x="4369018" y="1821268"/>
            <a:ext cx="4532351" cy="358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ich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875805" y="2204864"/>
            <a:ext cx="2340563" cy="1846489"/>
          </a:xfrm>
          <a:prstGeom prst="rect">
            <a:avLst/>
          </a:prstGeom>
        </p:spPr>
      </p:pic>
      <p:pic>
        <p:nvPicPr>
          <p:cNvPr id="20"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3026" y="1381059"/>
            <a:ext cx="4006809" cy="534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75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60722" y="548680"/>
            <a:ext cx="3305650" cy="584775"/>
          </a:xfrm>
          <a:prstGeom prst="rect">
            <a:avLst/>
          </a:prstGeom>
          <a:noFill/>
        </p:spPr>
        <p:txBody>
          <a:bodyPr wrap="none" rtlCol="0">
            <a:spAutoFit/>
          </a:bodyPr>
          <a:lstStyle/>
          <a:p>
            <a:pPr algn="ctr"/>
            <a:r>
              <a:rPr lang="en-AU" b="1" dirty="0" smtClean="0"/>
              <a:t>MQ Facilities (Coming soon)</a:t>
            </a:r>
          </a:p>
          <a:p>
            <a:pPr algn="ctr"/>
            <a:r>
              <a:rPr lang="en-AU" sz="1400" i="1" dirty="0" smtClean="0"/>
              <a:t>New facilities Funded by EIF from 2010</a:t>
            </a:r>
            <a:endParaRPr lang="en-AU" sz="1400" i="1" dirty="0"/>
          </a:p>
        </p:txBody>
      </p:sp>
      <p:pic>
        <p:nvPicPr>
          <p:cNvPr id="6" name="Picture 5" descr="20080922134537.bmp"/>
          <p:cNvPicPr>
            <a:picLocks noChangeAspect="1"/>
          </p:cNvPicPr>
          <p:nvPr/>
        </p:nvPicPr>
        <p:blipFill>
          <a:blip r:embed="rId3" cstate="print">
            <a:lum bright="-18000" contrast="18000"/>
            <a:extLst>
              <a:ext uri="{28A0092B-C50C-407E-A947-70E740481C1C}">
                <a14:useLocalDpi xmlns:a14="http://schemas.microsoft.com/office/drawing/2010/main" val="0"/>
              </a:ext>
            </a:extLst>
          </a:blip>
          <a:srcRect/>
          <a:stretch>
            <a:fillRect/>
          </a:stretch>
        </p:blipFill>
        <p:spPr bwMode="auto">
          <a:xfrm>
            <a:off x="6342168" y="2165948"/>
            <a:ext cx="2323457" cy="174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8650" y="4029633"/>
            <a:ext cx="2296976" cy="172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2" descr="100_05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759" y="3789040"/>
            <a:ext cx="2359886" cy="177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100_05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661" y="1828426"/>
            <a:ext cx="2359886" cy="17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011" y="1350587"/>
            <a:ext cx="3634393" cy="369332"/>
          </a:xfrm>
          <a:prstGeom prst="rect">
            <a:avLst/>
          </a:prstGeom>
          <a:noFill/>
        </p:spPr>
        <p:txBody>
          <a:bodyPr wrap="none" rtlCol="0">
            <a:spAutoFit/>
          </a:bodyPr>
          <a:lstStyle/>
          <a:p>
            <a:r>
              <a:rPr lang="en-AU" dirty="0" err="1" smtClean="0"/>
              <a:t>RegA</a:t>
            </a:r>
            <a:r>
              <a:rPr lang="en-AU" dirty="0" smtClean="0"/>
              <a:t> Femtosecond Laser Facility</a:t>
            </a:r>
            <a:endParaRPr lang="en-AU" dirty="0"/>
          </a:p>
        </p:txBody>
      </p:sp>
      <p:sp>
        <p:nvSpPr>
          <p:cNvPr id="3" name="TextBox 2"/>
          <p:cNvSpPr txBox="1"/>
          <p:nvPr/>
        </p:nvSpPr>
        <p:spPr>
          <a:xfrm>
            <a:off x="6166372" y="1396753"/>
            <a:ext cx="2798116" cy="646331"/>
          </a:xfrm>
          <a:prstGeom prst="rect">
            <a:avLst/>
          </a:prstGeom>
          <a:noFill/>
        </p:spPr>
        <p:txBody>
          <a:bodyPr wrap="square" rtlCol="0">
            <a:spAutoFit/>
          </a:bodyPr>
          <a:lstStyle/>
          <a:p>
            <a:r>
              <a:rPr lang="en-AU" dirty="0" smtClean="0"/>
              <a:t>Diamond MOCVD and </a:t>
            </a:r>
            <a:r>
              <a:rPr lang="en-AU" dirty="0" err="1" smtClean="0"/>
              <a:t>nanoassembly</a:t>
            </a:r>
            <a:r>
              <a:rPr lang="en-AU" dirty="0" smtClean="0"/>
              <a:t> facility</a:t>
            </a:r>
            <a:endParaRPr lang="en-AU" dirty="0"/>
          </a:p>
        </p:txBody>
      </p:sp>
      <p:sp>
        <p:nvSpPr>
          <p:cNvPr id="10" name="TextBox 9"/>
          <p:cNvSpPr txBox="1"/>
          <p:nvPr/>
        </p:nvSpPr>
        <p:spPr>
          <a:xfrm>
            <a:off x="3012342" y="1719919"/>
            <a:ext cx="3267744" cy="369332"/>
          </a:xfrm>
          <a:prstGeom prst="rect">
            <a:avLst/>
          </a:prstGeom>
          <a:noFill/>
        </p:spPr>
        <p:txBody>
          <a:bodyPr wrap="square" rtlCol="0">
            <a:spAutoFit/>
          </a:bodyPr>
          <a:lstStyle/>
          <a:p>
            <a:r>
              <a:rPr lang="en-AU" dirty="0" smtClean="0"/>
              <a:t>Optical characterisation suite</a:t>
            </a:r>
            <a:endParaRPr lang="en-AU" dirty="0"/>
          </a:p>
        </p:txBody>
      </p:sp>
      <p:pic>
        <p:nvPicPr>
          <p:cNvPr id="11" name="Picture 4" descr="D:\SC_Backup\PhD WGs\Pics\2007 03 28 MM2-a58 Double End Pump Upconversion\green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0547" y="2165948"/>
            <a:ext cx="2286000"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5604" y="4106962"/>
            <a:ext cx="2575886" cy="1453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853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603" y="27282"/>
            <a:ext cx="8921750" cy="651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9" name="TextBox 4"/>
          <p:cNvSpPr txBox="1">
            <a:spLocks noChangeArrowheads="1"/>
          </p:cNvSpPr>
          <p:nvPr/>
        </p:nvSpPr>
        <p:spPr bwMode="auto">
          <a:xfrm>
            <a:off x="2268538" y="620713"/>
            <a:ext cx="2005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Some projects…</a:t>
            </a:r>
          </a:p>
        </p:txBody>
      </p:sp>
    </p:spTree>
    <p:extLst>
      <p:ext uri="{BB962C8B-B14F-4D97-AF65-F5344CB8AC3E}">
        <p14:creationId xmlns:p14="http://schemas.microsoft.com/office/powerpoint/2010/main" val="2498240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p:cNvSpPr txBox="1">
            <a:spLocks noChangeArrowheads="1"/>
          </p:cNvSpPr>
          <p:nvPr/>
        </p:nvSpPr>
        <p:spPr bwMode="auto">
          <a:xfrm>
            <a:off x="2843213" y="620713"/>
            <a:ext cx="2052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MNRL at Monash</a:t>
            </a:r>
          </a:p>
        </p:txBody>
      </p:sp>
      <p:sp>
        <p:nvSpPr>
          <p:cNvPr id="14343" name="TextBox 1"/>
          <p:cNvSpPr txBox="1">
            <a:spLocks noChangeArrowheads="1"/>
          </p:cNvSpPr>
          <p:nvPr/>
        </p:nvSpPr>
        <p:spPr bwMode="auto">
          <a:xfrm>
            <a:off x="193675" y="4076700"/>
            <a:ext cx="35861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AU" sz="1400"/>
              <a:t>Prof. James Friend </a:t>
            </a:r>
          </a:p>
          <a:p>
            <a:pPr algn="ctr" eaLnBrk="1" hangingPunct="1"/>
            <a:r>
              <a:rPr lang="en-AU" sz="1400"/>
              <a:t>Dr. Leslie Yeo</a:t>
            </a:r>
          </a:p>
          <a:p>
            <a:pPr algn="ctr" eaLnBrk="1" hangingPunct="1"/>
            <a:endParaRPr lang="en-AU" sz="1400"/>
          </a:p>
          <a:p>
            <a:pPr algn="ctr" eaLnBrk="1" hangingPunct="1"/>
            <a:r>
              <a:rPr lang="en-AU" sz="1400"/>
              <a:t>$7mill in funding with projects in microfluidics, acoustics, piezoelectrics, micromechanical systems, drug delivery….</a:t>
            </a:r>
          </a:p>
        </p:txBody>
      </p:sp>
      <p:sp>
        <p:nvSpPr>
          <p:cNvPr id="14344" name="TextBox 2"/>
          <p:cNvSpPr txBox="1">
            <a:spLocks noChangeArrowheads="1"/>
          </p:cNvSpPr>
          <p:nvPr/>
        </p:nvSpPr>
        <p:spPr bwMode="auto">
          <a:xfrm>
            <a:off x="4210050" y="2120900"/>
            <a:ext cx="4397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buFontTx/>
              <a:buChar char="-"/>
            </a:pPr>
            <a:r>
              <a:rPr lang="en-AU"/>
              <a:t>Good match with our capabilities</a:t>
            </a:r>
          </a:p>
          <a:p>
            <a:pPr eaLnBrk="1" hangingPunct="1">
              <a:buFontTx/>
              <a:buChar char="-"/>
            </a:pPr>
            <a:r>
              <a:rPr lang="en-AU"/>
              <a:t>Great people to work for;</a:t>
            </a:r>
          </a:p>
          <a:p>
            <a:pPr eaLnBrk="1" hangingPunct="1">
              <a:buFontTx/>
              <a:buChar char="-"/>
            </a:pPr>
            <a:r>
              <a:rPr lang="en-AU"/>
              <a:t>patient, happy to work through several iterations of a part</a:t>
            </a:r>
          </a:p>
          <a:p>
            <a:pPr eaLnBrk="1" hangingPunct="1">
              <a:buFontTx/>
              <a:buChar char="-"/>
            </a:pPr>
            <a:r>
              <a:rPr lang="en-AU"/>
              <a:t>Generous with cross promotion </a:t>
            </a:r>
          </a:p>
          <a:p>
            <a:pPr eaLnBrk="1" hangingPunct="1">
              <a:buFontTx/>
              <a:buChar char="-"/>
            </a:pPr>
            <a:r>
              <a:rPr lang="en-AU"/>
              <a:t>Publish often and with acknowledgments</a:t>
            </a:r>
          </a:p>
          <a:p>
            <a:pPr eaLnBrk="1" hangingPunct="1">
              <a:buFontTx/>
              <a:buChar char="-"/>
            </a:pPr>
            <a:r>
              <a:rPr lang="en-AU"/>
              <a:t>Attract good press </a:t>
            </a:r>
          </a:p>
          <a:p>
            <a:pPr eaLnBrk="1" hangingPunct="1">
              <a:buFontTx/>
              <a:buChar char="-"/>
            </a:pPr>
            <a:r>
              <a:rPr lang="en-AU"/>
              <a:t>Now heavily involved with ANFF in Melbourne and understand the deal.</a:t>
            </a:r>
          </a:p>
        </p:txBody>
      </p:sp>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406" y="1556792"/>
            <a:ext cx="3314700" cy="239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8742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idx="1"/>
          </p:nvPr>
        </p:nvSpPr>
        <p:spPr/>
        <p:txBody>
          <a:bodyPr/>
          <a:lstStyle/>
          <a:p>
            <a:pPr>
              <a:buFont typeface="Arial" charset="0"/>
              <a:buNone/>
            </a:pPr>
            <a:r>
              <a:rPr lang="en-AU" sz="2000" b="1" dirty="0" smtClean="0">
                <a:latin typeface="Arial" charset="0"/>
              </a:rPr>
              <a:t>Laser Micromachining Solutions (MQ)</a:t>
            </a:r>
          </a:p>
          <a:p>
            <a:r>
              <a:rPr lang="en-AU" sz="2000" dirty="0" smtClean="0">
                <a:latin typeface="Arial" charset="0"/>
              </a:rPr>
              <a:t>Testimonial: A/Prof James Friend – Monash University, Aug 2009</a:t>
            </a:r>
          </a:p>
          <a:p>
            <a:pPr lvl="1"/>
            <a:r>
              <a:rPr lang="en-AU" sz="2000" dirty="0" smtClean="0">
                <a:latin typeface="Arial" charset="0"/>
                <a:ea typeface="ＭＳ Ｐゴシック" pitchFamily="34" charset="-128"/>
              </a:rPr>
              <a:t>“</a:t>
            </a:r>
            <a:r>
              <a:rPr lang="en-AU" sz="2000" i="1" dirty="0" smtClean="0">
                <a:latin typeface="Arial" charset="0"/>
                <a:ea typeface="ＭＳ Ｐゴシック" pitchFamily="34" charset="-128"/>
              </a:rPr>
              <a:t>When we started this work, we chose XXXXXXX, a popular laser machining job shop in the US in theory capable of addressing our needs. The results were—politely stated—abysmal. After learning of A/Prof </a:t>
            </a:r>
            <a:r>
              <a:rPr lang="en-AU" sz="2000" i="1" dirty="0" err="1" smtClean="0">
                <a:latin typeface="Arial" charset="0"/>
                <a:ea typeface="ＭＳ Ｐゴシック" pitchFamily="34" charset="-128"/>
              </a:rPr>
              <a:t>Withford’s</a:t>
            </a:r>
            <a:r>
              <a:rPr lang="en-AU" sz="2000" i="1" dirty="0" smtClean="0">
                <a:latin typeface="Arial" charset="0"/>
                <a:ea typeface="ＭＳ Ｐゴシック" pitchFamily="34" charset="-128"/>
              </a:rPr>
              <a:t> facility, we tried their services and the result has been.....:”</a:t>
            </a:r>
            <a:r>
              <a:rPr lang="en-AU" sz="2000" dirty="0" smtClean="0">
                <a:latin typeface="Arial" charset="0"/>
                <a:ea typeface="ＭＳ Ｐゴシック" pitchFamily="34" charset="-128"/>
              </a:rPr>
              <a:t> </a:t>
            </a:r>
          </a:p>
          <a:p>
            <a:pPr lvl="1"/>
            <a:r>
              <a:rPr lang="en-AU" sz="2000" dirty="0" smtClean="0">
                <a:latin typeface="Arial" charset="0"/>
                <a:ea typeface="ＭＳ Ｐゴシック" pitchFamily="34" charset="-128"/>
              </a:rPr>
              <a:t>2 Provisional Patents</a:t>
            </a:r>
          </a:p>
          <a:p>
            <a:pPr lvl="1"/>
            <a:r>
              <a:rPr lang="en-AU" sz="2000" dirty="0" smtClean="0">
                <a:latin typeface="Arial" charset="0"/>
                <a:ea typeface="ＭＳ Ｐゴシック" pitchFamily="34" charset="-128"/>
              </a:rPr>
              <a:t>4 journal papers</a:t>
            </a:r>
          </a:p>
          <a:p>
            <a:pPr lvl="1"/>
            <a:r>
              <a:rPr lang="en-AU" sz="2000" dirty="0" smtClean="0">
                <a:latin typeface="Arial" charset="0"/>
                <a:ea typeface="ＭＳ Ｐゴシック" pitchFamily="34" charset="-128"/>
              </a:rPr>
              <a:t>2 successful grant application + 2 more pending. </a:t>
            </a:r>
            <a:endParaRPr lang="en-US" sz="2000" dirty="0" smtClean="0">
              <a:latin typeface="Arial" charset="0"/>
              <a:ea typeface="ＭＳ Ｐゴシック" pitchFamily="34" charset="-128"/>
            </a:endParaRPr>
          </a:p>
        </p:txBody>
      </p:sp>
    </p:spTree>
    <p:extLst>
      <p:ext uri="{BB962C8B-B14F-4D97-AF65-F5344CB8AC3E}">
        <p14:creationId xmlns:p14="http://schemas.microsoft.com/office/powerpoint/2010/main" val="2848729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2987675" y="620713"/>
            <a:ext cx="2052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MNRL at Monash</a:t>
            </a:r>
          </a:p>
        </p:txBody>
      </p:sp>
      <p:sp>
        <p:nvSpPr>
          <p:cNvPr id="9" name="TextBox 8"/>
          <p:cNvSpPr txBox="1">
            <a:spLocks noChangeArrowheads="1"/>
          </p:cNvSpPr>
          <p:nvPr/>
        </p:nvSpPr>
        <p:spPr bwMode="auto">
          <a:xfrm>
            <a:off x="666750" y="2316634"/>
            <a:ext cx="7796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dirty="0"/>
              <a:t>Principle:</a:t>
            </a:r>
          </a:p>
          <a:p>
            <a:pPr eaLnBrk="1" hangingPunct="1"/>
            <a:r>
              <a:rPr lang="en-AU" i="1" dirty="0" err="1"/>
              <a:t>Piezo</a:t>
            </a:r>
            <a:r>
              <a:rPr lang="en-AU" i="1" dirty="0"/>
              <a:t> driven mechanical resonance for producing good torque and RPMs in a machine of the order of 1mm</a:t>
            </a:r>
            <a:r>
              <a:rPr lang="en-AU" i="1" baseline="30000" dirty="0"/>
              <a:t>3</a:t>
            </a:r>
          </a:p>
        </p:txBody>
      </p:sp>
      <p:sp>
        <p:nvSpPr>
          <p:cNvPr id="10" name="TextBox 9"/>
          <p:cNvSpPr txBox="1">
            <a:spLocks noChangeArrowheads="1"/>
          </p:cNvSpPr>
          <p:nvPr/>
        </p:nvSpPr>
        <p:spPr bwMode="auto">
          <a:xfrm>
            <a:off x="539750" y="3284538"/>
            <a:ext cx="1171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Progess:</a:t>
            </a:r>
          </a:p>
          <a:p>
            <a:pPr eaLnBrk="1" hangingPunct="1"/>
            <a:endParaRPr lang="en-AU"/>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4060"/>
          <a:stretch>
            <a:fillRect/>
          </a:stretch>
        </p:blipFill>
        <p:spPr bwMode="auto">
          <a:xfrm>
            <a:off x="1857375" y="3386138"/>
            <a:ext cx="1274763"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241675"/>
            <a:ext cx="390842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a:spLocks noChangeArrowheads="1"/>
          </p:cNvSpPr>
          <p:nvPr/>
        </p:nvSpPr>
        <p:spPr bwMode="auto">
          <a:xfrm>
            <a:off x="5484813" y="4356100"/>
            <a:ext cx="1243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~130 RPS</a:t>
            </a:r>
          </a:p>
          <a:p>
            <a:pPr eaLnBrk="1" hangingPunct="1"/>
            <a:r>
              <a:rPr lang="en-AU"/>
              <a:t>7800RPM</a:t>
            </a:r>
          </a:p>
        </p:txBody>
      </p:sp>
      <p:cxnSp>
        <p:nvCxnSpPr>
          <p:cNvPr id="14" name="Straight Arrow Connector 13"/>
          <p:cNvCxnSpPr/>
          <p:nvPr/>
        </p:nvCxnSpPr>
        <p:spPr>
          <a:xfrm flipH="1" flipV="1">
            <a:off x="4284663" y="3789363"/>
            <a:ext cx="1150937" cy="717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a:spLocks noChangeArrowheads="1"/>
          </p:cNvSpPr>
          <p:nvPr/>
        </p:nvSpPr>
        <p:spPr bwMode="auto">
          <a:xfrm>
            <a:off x="581025" y="5516563"/>
            <a:ext cx="7967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sz="1000" b="0"/>
              <a:t>Brett Watson, Leslie Yeo, and James Friend, </a:t>
            </a:r>
            <a:r>
              <a:rPr lang="en-AU" sz="1000" b="0" i="1"/>
              <a:t>A study on axial and torsional resonant mode matching for a mechanical</a:t>
            </a:r>
          </a:p>
          <a:p>
            <a:r>
              <a:rPr lang="en-AU" sz="1000" b="0" i="1"/>
              <a:t>system with complex nonlinear geometries, </a:t>
            </a:r>
            <a:r>
              <a:rPr lang="en-AU" sz="1000" b="0"/>
              <a:t>REVIEW OF SCIENTIFIC INSTRUMENTS </a:t>
            </a:r>
            <a:r>
              <a:rPr lang="en-AU" sz="1000"/>
              <a:t>81</a:t>
            </a:r>
            <a:r>
              <a:rPr lang="en-AU" sz="1000" b="0"/>
              <a:t>, 063901 2010</a:t>
            </a:r>
            <a:endParaRPr lang="en-AU" sz="1000" b="0" i="1"/>
          </a:p>
        </p:txBody>
      </p:sp>
      <p:sp>
        <p:nvSpPr>
          <p:cNvPr id="13" name="TextBox 12"/>
          <p:cNvSpPr txBox="1">
            <a:spLocks noChangeArrowheads="1"/>
          </p:cNvSpPr>
          <p:nvPr/>
        </p:nvSpPr>
        <p:spPr bwMode="auto">
          <a:xfrm>
            <a:off x="650875" y="1544615"/>
            <a:ext cx="779621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sz="2800" baseline="30000" dirty="0" smtClean="0"/>
              <a:t>Concept:</a:t>
            </a:r>
          </a:p>
          <a:p>
            <a:pPr eaLnBrk="1" hangingPunct="1"/>
            <a:r>
              <a:rPr lang="en-AU" i="1" baseline="30000" dirty="0" smtClean="0">
                <a:hlinkClick r:id="rId5"/>
              </a:rPr>
              <a:t>http</a:t>
            </a:r>
            <a:r>
              <a:rPr lang="en-AU" i="1" baseline="30000" dirty="0">
                <a:hlinkClick r:id="rId5"/>
              </a:rPr>
              <a:t>://</a:t>
            </a:r>
            <a:r>
              <a:rPr lang="en-AU" i="1" baseline="30000" dirty="0" smtClean="0">
                <a:hlinkClick r:id="rId5"/>
              </a:rPr>
              <a:t>www.youtube.com/watch?v=VRMEtCCDR_E</a:t>
            </a:r>
            <a:r>
              <a:rPr lang="en-AU" i="1" baseline="30000" dirty="0" smtClean="0"/>
              <a:t> </a:t>
            </a:r>
            <a:endParaRPr lang="en-AU" i="1" baseline="30000" dirty="0"/>
          </a:p>
        </p:txBody>
      </p:sp>
    </p:spTree>
    <p:extLst>
      <p:ext uri="{BB962C8B-B14F-4D97-AF65-F5344CB8AC3E}">
        <p14:creationId xmlns:p14="http://schemas.microsoft.com/office/powerpoint/2010/main" val="1816450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6"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4"/>
          <p:cNvSpPr txBox="1">
            <a:spLocks noChangeArrowheads="1"/>
          </p:cNvSpPr>
          <p:nvPr/>
        </p:nvSpPr>
        <p:spPr bwMode="auto">
          <a:xfrm>
            <a:off x="2987675" y="620713"/>
            <a:ext cx="200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What we make…</a:t>
            </a: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141" y="1413804"/>
            <a:ext cx="2952750" cy="221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Box 5"/>
          <p:cNvSpPr txBox="1">
            <a:spLocks noChangeArrowheads="1"/>
          </p:cNvSpPr>
          <p:nvPr/>
        </p:nvSpPr>
        <p:spPr bwMode="auto">
          <a:xfrm>
            <a:off x="323850" y="1825625"/>
            <a:ext cx="474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 Start with 32G (230um) hypodermic tube</a:t>
            </a:r>
          </a:p>
        </p:txBody>
      </p:sp>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141" y="3687932"/>
            <a:ext cx="295275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496887" y="4240213"/>
            <a:ext cx="4403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dirty="0"/>
              <a:t>- Stages in a lathe configuration</a:t>
            </a:r>
            <a:br>
              <a:rPr lang="en-AU" dirty="0"/>
            </a:br>
            <a:r>
              <a:rPr lang="en-AU" dirty="0"/>
              <a:t>- 10-50mW of 266nm ns pulses, 500Hz.</a:t>
            </a:r>
          </a:p>
        </p:txBody>
      </p:sp>
    </p:spTree>
    <p:extLst>
      <p:ext uri="{BB962C8B-B14F-4D97-AF65-F5344CB8AC3E}">
        <p14:creationId xmlns:p14="http://schemas.microsoft.com/office/powerpoint/2010/main" val="329082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4"/>
          <p:cNvSpPr txBox="1">
            <a:spLocks noChangeArrowheads="1"/>
          </p:cNvSpPr>
          <p:nvPr/>
        </p:nvSpPr>
        <p:spPr bwMode="auto">
          <a:xfrm>
            <a:off x="3059113" y="581025"/>
            <a:ext cx="1962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dirty="0" smtClean="0"/>
              <a:t>Turn and burn…</a:t>
            </a:r>
            <a:endParaRPr lang="en-AU" dirty="0"/>
          </a:p>
        </p:txBody>
      </p:sp>
      <p:pic>
        <p:nvPicPr>
          <p:cNvPr id="1741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549022"/>
            <a:ext cx="2690812"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9552" y="1481931"/>
            <a:ext cx="4032250" cy="2032000"/>
          </a:xfrm>
          <a:prstGeom prst="rect">
            <a:avLst/>
          </a:prstGeom>
          <a:noFill/>
        </p:spPr>
        <p:txBody>
          <a:bodyPr>
            <a:spAutoFit/>
          </a:bodyPr>
          <a:lstStyle/>
          <a:p>
            <a:pPr>
              <a:defRPr/>
            </a:pPr>
            <a:r>
              <a:rPr lang="en-AU" dirty="0"/>
              <a:t>- 0.5mm long</a:t>
            </a:r>
          </a:p>
          <a:p>
            <a:pPr marL="285750" indent="-285750">
              <a:buFontTx/>
              <a:buChar char="-"/>
              <a:defRPr/>
            </a:pPr>
            <a:r>
              <a:rPr lang="en-AU" dirty="0"/>
              <a:t>11 turns/mm</a:t>
            </a:r>
          </a:p>
          <a:p>
            <a:pPr marL="285750" indent="-285750">
              <a:buFontTx/>
              <a:buChar char="-"/>
              <a:defRPr/>
            </a:pPr>
            <a:r>
              <a:rPr lang="en-AU" dirty="0"/>
              <a:t>Two tracks (180deg)</a:t>
            </a:r>
          </a:p>
          <a:p>
            <a:pPr marL="285750" indent="-285750">
              <a:buFontTx/>
              <a:buChar char="-"/>
              <a:defRPr/>
            </a:pPr>
            <a:r>
              <a:rPr lang="en-AU" dirty="0"/>
              <a:t>Cuts ~80% of the way through sidewall for best resonance performance </a:t>
            </a:r>
          </a:p>
          <a:p>
            <a:pPr marL="285750" indent="-285750">
              <a:buFontTx/>
              <a:buChar char="-"/>
              <a:defRPr/>
            </a:pPr>
            <a:r>
              <a:rPr lang="en-AU" dirty="0"/>
              <a:t>Lots of iterations to get it right</a:t>
            </a:r>
          </a:p>
        </p:txBody>
      </p:sp>
      <p:sp>
        <p:nvSpPr>
          <p:cNvPr id="17414" name="Rectangle 7"/>
          <p:cNvSpPr>
            <a:spLocks noChangeArrowheads="1"/>
          </p:cNvSpPr>
          <p:nvPr/>
        </p:nvSpPr>
        <p:spPr bwMode="auto">
          <a:xfrm>
            <a:off x="26988" y="5661025"/>
            <a:ext cx="8361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sz="1000">
                <a:hlinkClick r:id="rId4"/>
              </a:rPr>
              <a:t>http://www.youtube.com/user/MNRLMonash?blend=2&amp;ob=1#p/u/11/XYdlA4Pv9Rg</a:t>
            </a:r>
            <a:r>
              <a:rPr lang="en-AU" sz="1000"/>
              <a:t>  Earlier model with a few RPM  </a:t>
            </a:r>
          </a:p>
        </p:txBody>
      </p:sp>
      <p:sp>
        <p:nvSpPr>
          <p:cNvPr id="9" name="TextBox 8"/>
          <p:cNvSpPr txBox="1">
            <a:spLocks noChangeArrowheads="1"/>
          </p:cNvSpPr>
          <p:nvPr/>
        </p:nvSpPr>
        <p:spPr bwMode="auto">
          <a:xfrm>
            <a:off x="4962525" y="1296194"/>
            <a:ext cx="3378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dirty="0"/>
              <a:t>Other bits:</a:t>
            </a:r>
          </a:p>
          <a:p>
            <a:pPr eaLnBrk="1" hangingPunct="1"/>
            <a:r>
              <a:rPr lang="en-AU" sz="1000" dirty="0"/>
              <a:t>Rotor for measuring the RPM, cut from 25um copper</a:t>
            </a:r>
          </a:p>
        </p:txBody>
      </p:sp>
      <p:pic>
        <p:nvPicPr>
          <p:cNvPr id="1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321" y="1818481"/>
            <a:ext cx="1839912"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r="4996" b="3201"/>
          <a:stretch>
            <a:fillRect/>
          </a:stretch>
        </p:blipFill>
        <p:spPr bwMode="auto">
          <a:xfrm>
            <a:off x="5041333" y="1818481"/>
            <a:ext cx="12954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5076825" y="3539331"/>
            <a:ext cx="31130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sz="1000"/>
              <a:t>Propeller tails to make it swim (coming soon)</a:t>
            </a:r>
          </a:p>
        </p:txBody>
      </p:sp>
      <p:pic>
        <p:nvPicPr>
          <p:cNvPr id="768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5236" y="3513931"/>
            <a:ext cx="2376264" cy="226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0429" y="3513931"/>
            <a:ext cx="2331071" cy="2358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4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68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MQ stacked 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4"/>
          <p:cNvSpPr txBox="1">
            <a:spLocks noChangeArrowheads="1"/>
          </p:cNvSpPr>
          <p:nvPr/>
        </p:nvSpPr>
        <p:spPr bwMode="auto">
          <a:xfrm>
            <a:off x="2555875" y="65405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Variations…</a:t>
            </a:r>
          </a:p>
        </p:txBody>
      </p:sp>
      <p:pic>
        <p:nvPicPr>
          <p:cNvPr id="184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2276475"/>
            <a:ext cx="40259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Box 5"/>
          <p:cNvSpPr txBox="1">
            <a:spLocks noChangeArrowheads="1"/>
          </p:cNvSpPr>
          <p:nvPr/>
        </p:nvSpPr>
        <p:spPr bwMode="auto">
          <a:xfrm>
            <a:off x="246063" y="1773238"/>
            <a:ext cx="4198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 Slotted stator for 3 axis articulation</a:t>
            </a:r>
          </a:p>
        </p:txBody>
      </p:sp>
      <p:pic>
        <p:nvPicPr>
          <p:cNvPr id="30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2384425"/>
            <a:ext cx="44958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350" y="1792288"/>
            <a:ext cx="4491038" cy="39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5019675" y="1908175"/>
            <a:ext cx="414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Blade type propellers (300um span) </a:t>
            </a:r>
          </a:p>
        </p:txBody>
      </p:sp>
      <p:pic>
        <p:nvPicPr>
          <p:cNvPr id="2" name="rich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20072" y="2636912"/>
            <a:ext cx="3696072" cy="2772054"/>
          </a:xfrm>
          <a:prstGeom prst="rect">
            <a:avLst/>
          </a:prstGeom>
        </p:spPr>
      </p:pic>
    </p:spTree>
    <p:extLst>
      <p:ext uri="{BB962C8B-B14F-4D97-AF65-F5344CB8AC3E}">
        <p14:creationId xmlns:p14="http://schemas.microsoft.com/office/powerpoint/2010/main" val="2115284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81050" y="1844824"/>
            <a:ext cx="7693132" cy="5632311"/>
          </a:xfrm>
          <a:prstGeom prst="rect">
            <a:avLst/>
          </a:prstGeom>
          <a:noFill/>
        </p:spPr>
        <p:txBody>
          <a:bodyPr wrap="none" rtlCol="0">
            <a:spAutoFit/>
          </a:bodyPr>
          <a:lstStyle/>
          <a:p>
            <a:pPr marL="285750" indent="-285750">
              <a:buFontTx/>
              <a:buChar char="-"/>
            </a:pPr>
            <a:r>
              <a:rPr lang="en-AU" b="1" dirty="0" smtClean="0"/>
              <a:t>Synergies within the </a:t>
            </a:r>
            <a:r>
              <a:rPr lang="en-AU" b="1" dirty="0" err="1" smtClean="0"/>
              <a:t>OptoFab</a:t>
            </a:r>
            <a:r>
              <a:rPr lang="en-AU" b="1" dirty="0" smtClean="0"/>
              <a:t> node.  e.g.  ZBLAN waveguide laser</a:t>
            </a:r>
          </a:p>
          <a:p>
            <a:pPr marL="285750" indent="-285750">
              <a:buFontTx/>
              <a:buChar char="-"/>
            </a:pPr>
            <a:r>
              <a:rPr lang="en-AU" b="1" dirty="0" smtClean="0"/>
              <a:t>Benefits of NCRIS and EIF schemes</a:t>
            </a:r>
          </a:p>
          <a:p>
            <a:pPr marL="285750" indent="-285750">
              <a:buFontTx/>
              <a:buChar char="-"/>
            </a:pPr>
            <a:endParaRPr lang="en-AU" b="1" dirty="0"/>
          </a:p>
          <a:p>
            <a:pPr marL="285750" indent="-285750">
              <a:buFontTx/>
              <a:buChar char="-"/>
            </a:pPr>
            <a:r>
              <a:rPr lang="en-AU" b="1" dirty="0" smtClean="0"/>
              <a:t>Laser micromachining at Macquarie, existing and new facilities</a:t>
            </a:r>
          </a:p>
          <a:p>
            <a:pPr marL="285750" indent="-285750">
              <a:buFontTx/>
              <a:buChar char="-"/>
            </a:pPr>
            <a:r>
              <a:rPr lang="en-AU" b="1" dirty="0" smtClean="0"/>
              <a:t>Some successful projects</a:t>
            </a:r>
          </a:p>
          <a:p>
            <a:pPr marL="742950" lvl="1" indent="-285750">
              <a:buFontTx/>
              <a:buChar char="-"/>
            </a:pPr>
            <a:r>
              <a:rPr lang="en-AU" b="1" dirty="0" smtClean="0"/>
              <a:t>MNRL at Monash</a:t>
            </a:r>
          </a:p>
          <a:p>
            <a:pPr marL="742950" lvl="1" indent="-285750">
              <a:buFontTx/>
              <a:buChar char="-"/>
            </a:pPr>
            <a:r>
              <a:rPr lang="en-AU" b="1" dirty="0" smtClean="0"/>
              <a:t>Melbourne University diamond devices</a:t>
            </a:r>
          </a:p>
          <a:p>
            <a:pPr marL="742950" lvl="1" indent="-285750">
              <a:buFontTx/>
              <a:buChar char="-"/>
            </a:pPr>
            <a:r>
              <a:rPr lang="en-AU" b="1" dirty="0" err="1" smtClean="0"/>
              <a:t>Ge</a:t>
            </a:r>
            <a:r>
              <a:rPr lang="en-AU" b="1" dirty="0" smtClean="0"/>
              <a:t> </a:t>
            </a:r>
            <a:r>
              <a:rPr lang="en-AU" b="1" dirty="0" err="1" smtClean="0"/>
              <a:t>nano</a:t>
            </a:r>
            <a:r>
              <a:rPr lang="en-AU" b="1" dirty="0"/>
              <a:t>-</a:t>
            </a:r>
            <a:r>
              <a:rPr lang="en-AU" b="1" dirty="0" smtClean="0"/>
              <a:t>electronics at UNSW</a:t>
            </a:r>
          </a:p>
          <a:p>
            <a:endParaRPr lang="en-AU" b="1" dirty="0" smtClean="0"/>
          </a:p>
          <a:p>
            <a:r>
              <a:rPr lang="en-AU" b="1" dirty="0" smtClean="0"/>
              <a:t>- Recent benefactors at </a:t>
            </a:r>
            <a:r>
              <a:rPr lang="en-AU" b="1" dirty="0" err="1" smtClean="0"/>
              <a:t>USyd</a:t>
            </a:r>
            <a:r>
              <a:rPr lang="en-AU" b="1" dirty="0" smtClean="0"/>
              <a:t> and MQ</a:t>
            </a:r>
          </a:p>
          <a:p>
            <a:pPr marL="742950" lvl="1" indent="-285750">
              <a:buFontTx/>
              <a:buChar char="-"/>
            </a:pPr>
            <a:endParaRPr lang="en-AU" b="1" dirty="0" smtClean="0"/>
          </a:p>
          <a:p>
            <a:pPr lvl="1"/>
            <a:endParaRPr lang="en-AU" b="1" dirty="0" smtClean="0"/>
          </a:p>
          <a:p>
            <a:pPr marL="742950" lvl="1" indent="-285750">
              <a:buFontTx/>
              <a:buChar char="-"/>
            </a:pPr>
            <a:endParaRPr lang="en-AU" b="1" dirty="0" smtClean="0"/>
          </a:p>
          <a:p>
            <a:pPr marL="742950" lvl="1" indent="-285750">
              <a:buFontTx/>
              <a:buChar char="-"/>
            </a:pPr>
            <a:endParaRPr lang="en-AU" b="1" dirty="0" smtClean="0"/>
          </a:p>
          <a:p>
            <a:pPr marL="742950" lvl="1" indent="-285750">
              <a:buFontTx/>
              <a:buChar char="-"/>
            </a:pPr>
            <a:endParaRPr lang="en-AU" b="1" dirty="0" smtClean="0"/>
          </a:p>
          <a:p>
            <a:pPr marL="285750" indent="-285750">
              <a:buFontTx/>
              <a:buChar char="-"/>
            </a:pPr>
            <a:endParaRPr lang="en-AU" b="1" dirty="0" smtClean="0"/>
          </a:p>
          <a:p>
            <a:pPr marL="285750" indent="-285750">
              <a:buFontTx/>
              <a:buChar char="-"/>
            </a:pPr>
            <a:endParaRPr lang="en-AU" b="1" dirty="0" smtClean="0"/>
          </a:p>
          <a:p>
            <a:pPr marL="285750" indent="-285750">
              <a:buFontTx/>
              <a:buChar char="-"/>
            </a:pPr>
            <a:endParaRPr lang="en-AU" b="1" dirty="0" smtClean="0"/>
          </a:p>
          <a:p>
            <a:pPr marL="285750" indent="-285750">
              <a:buFontTx/>
              <a:buChar char="-"/>
            </a:pPr>
            <a:endParaRPr lang="en-AU" b="1" dirty="0" smtClean="0"/>
          </a:p>
          <a:p>
            <a:endParaRPr lang="en-AU" dirty="0"/>
          </a:p>
        </p:txBody>
      </p:sp>
      <p:sp>
        <p:nvSpPr>
          <p:cNvPr id="6" name="TextBox 5"/>
          <p:cNvSpPr txBox="1"/>
          <p:nvPr/>
        </p:nvSpPr>
        <p:spPr>
          <a:xfrm>
            <a:off x="2411760" y="453379"/>
            <a:ext cx="1553630" cy="461665"/>
          </a:xfrm>
          <a:prstGeom prst="rect">
            <a:avLst/>
          </a:prstGeom>
          <a:noFill/>
        </p:spPr>
        <p:txBody>
          <a:bodyPr wrap="none" rtlCol="0">
            <a:spAutoFit/>
          </a:bodyPr>
          <a:lstStyle/>
          <a:p>
            <a:r>
              <a:rPr lang="en-AU" sz="2400" b="1" dirty="0" smtClean="0"/>
              <a:t>Overview</a:t>
            </a:r>
            <a:endParaRPr lang="en-AU" sz="2400" b="1" dirty="0"/>
          </a:p>
        </p:txBody>
      </p:sp>
    </p:spTree>
    <p:extLst>
      <p:ext uri="{BB962C8B-B14F-4D97-AF65-F5344CB8AC3E}">
        <p14:creationId xmlns:p14="http://schemas.microsoft.com/office/powerpoint/2010/main" val="3791244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4"/>
          <p:cNvSpPr txBox="1">
            <a:spLocks noChangeArrowheads="1"/>
          </p:cNvSpPr>
          <p:nvPr/>
        </p:nvSpPr>
        <p:spPr bwMode="auto">
          <a:xfrm>
            <a:off x="2040203" y="549275"/>
            <a:ext cx="38523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AU" dirty="0"/>
              <a:t>Diamond at </a:t>
            </a:r>
            <a:r>
              <a:rPr lang="en-AU" dirty="0" smtClean="0"/>
              <a:t>Melbourne University</a:t>
            </a:r>
            <a:endParaRPr lang="en-AU" dirty="0"/>
          </a:p>
          <a:p>
            <a:pPr algn="ctr" eaLnBrk="1" hangingPunct="1"/>
            <a:endParaRPr lang="en-AU"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2" y="2285044"/>
            <a:ext cx="2670175" cy="200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203" y="3570678"/>
            <a:ext cx="2251075"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4254" y="1511162"/>
            <a:ext cx="2478088"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962" y="2528750"/>
            <a:ext cx="2246312"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6521" y="3578881"/>
            <a:ext cx="233997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1733112"/>
            <a:ext cx="3813865" cy="369332"/>
          </a:xfrm>
          <a:prstGeom prst="rect">
            <a:avLst/>
          </a:prstGeom>
          <a:noFill/>
        </p:spPr>
        <p:txBody>
          <a:bodyPr wrap="none" rtlCol="0">
            <a:spAutoFit/>
          </a:bodyPr>
          <a:lstStyle/>
          <a:p>
            <a:r>
              <a:rPr lang="en-AU" dirty="0" smtClean="0"/>
              <a:t>Diamond electrode array sectioning</a:t>
            </a:r>
            <a:endParaRPr lang="en-AU" dirty="0"/>
          </a:p>
        </p:txBody>
      </p:sp>
      <p:sp>
        <p:nvSpPr>
          <p:cNvPr id="11" name="TextBox 10"/>
          <p:cNvSpPr txBox="1"/>
          <p:nvPr/>
        </p:nvSpPr>
        <p:spPr>
          <a:xfrm>
            <a:off x="4528152" y="5470542"/>
            <a:ext cx="4378122" cy="369332"/>
          </a:xfrm>
          <a:prstGeom prst="rect">
            <a:avLst/>
          </a:prstGeom>
          <a:noFill/>
        </p:spPr>
        <p:txBody>
          <a:bodyPr wrap="none" rtlCol="0">
            <a:spAutoFit/>
          </a:bodyPr>
          <a:lstStyle/>
          <a:p>
            <a:r>
              <a:rPr lang="en-AU" dirty="0" smtClean="0"/>
              <a:t>Plumbing ports for Diamond microfluidics</a:t>
            </a:r>
            <a:endParaRPr lang="en-AU" dirty="0"/>
          </a:p>
        </p:txBody>
      </p:sp>
    </p:spTree>
    <p:extLst>
      <p:ext uri="{BB962C8B-B14F-4D97-AF65-F5344CB8AC3E}">
        <p14:creationId xmlns:p14="http://schemas.microsoft.com/office/powerpoint/2010/main" val="830182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4735513"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2320925"/>
            <a:ext cx="27368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86" y="4005064"/>
            <a:ext cx="437693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4"/>
          <p:cNvSpPr txBox="1">
            <a:spLocks noChangeArrowheads="1"/>
          </p:cNvSpPr>
          <p:nvPr/>
        </p:nvSpPr>
        <p:spPr bwMode="auto">
          <a:xfrm>
            <a:off x="2619375" y="674688"/>
            <a:ext cx="3108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dirty="0" smtClean="0"/>
              <a:t>Another successful </a:t>
            </a:r>
            <a:r>
              <a:rPr lang="en-AU" dirty="0"/>
              <a:t>user…</a:t>
            </a:r>
          </a:p>
        </p:txBody>
      </p:sp>
    </p:spTree>
    <p:extLst>
      <p:ext uri="{BB962C8B-B14F-4D97-AF65-F5344CB8AC3E}">
        <p14:creationId xmlns:p14="http://schemas.microsoft.com/office/powerpoint/2010/main" val="192074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4"/>
          <p:cNvSpPr txBox="1">
            <a:spLocks noChangeArrowheads="1"/>
          </p:cNvSpPr>
          <p:nvPr/>
        </p:nvSpPr>
        <p:spPr bwMode="auto">
          <a:xfrm>
            <a:off x="2411413" y="549275"/>
            <a:ext cx="4083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Ge nanoelectronics at UNSW CQCT</a:t>
            </a:r>
          </a:p>
        </p:txBody>
      </p:sp>
      <p:pic>
        <p:nvPicPr>
          <p:cNvPr id="21508" name="Picture 4" descr="Fig2_lase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755" y="2146300"/>
            <a:ext cx="4716791" cy="293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1"/>
          <p:cNvSpPr>
            <a:spLocks noChangeArrowheads="1"/>
          </p:cNvSpPr>
          <p:nvPr/>
        </p:nvSpPr>
        <p:spPr bwMode="auto">
          <a:xfrm>
            <a:off x="141288" y="2044700"/>
            <a:ext cx="3998912"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G Scappucci, G Capellini, B. Johnston, W. M. Klesse, J. A. Miwa, and M Y Simmons.  </a:t>
            </a:r>
          </a:p>
          <a:p>
            <a:r>
              <a:rPr lang="en-US" sz="1200" i="1"/>
              <a:t>A complete fabrication route for atomic-scale, donor-based devices in single-crystal germanium.  </a:t>
            </a:r>
            <a:r>
              <a:rPr lang="en-US" sz="1200"/>
              <a:t>Submitted to Nanoletters.</a:t>
            </a:r>
            <a:endParaRPr lang="en-AU" sz="1200"/>
          </a:p>
          <a:p>
            <a:r>
              <a:rPr lang="en-US"/>
              <a:t> </a:t>
            </a:r>
            <a:endParaRPr lang="en-AU"/>
          </a:p>
          <a:p>
            <a:r>
              <a:rPr lang="en-GB" sz="1000"/>
              <a:t>Abstract:  Despite the rapidly growing interest in Ge for ultra-scaled classical transistors and innovative quantum devices, the field of Ge nanoelectronics is still in its infancy.  One major hurdle has been electron confinement since fast dopant diffusion occurs when traditional Si CMOS fabrication processes are applied to Ge.  We demonstrate a complete fabrication route for atomic-scale, donor-based devices in single-crystal Ge using a combination of scanning tunnelling microscope (STM) lithography and high quality crystal growth. The cornerstone of this fabrication process is an innovative lithographic procedure based on direct laser patterning of the semiconductor surface, allowing the gap between atomic-scale STM-patterned structures and the outside world to be bridged…..</a:t>
            </a:r>
            <a:endParaRPr lang="en-AU" sz="1000"/>
          </a:p>
        </p:txBody>
      </p:sp>
    </p:spTree>
    <p:extLst>
      <p:ext uri="{BB962C8B-B14F-4D97-AF65-F5344CB8AC3E}">
        <p14:creationId xmlns:p14="http://schemas.microsoft.com/office/powerpoint/2010/main" val="2090893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phoenix.PHYSICS\Desktop\SEM-Multilayer-pillars-2010\H1-S1C.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708" y="2450746"/>
            <a:ext cx="2057667" cy="1542873"/>
          </a:xfrm>
          <a:prstGeom prst="rect">
            <a:avLst/>
          </a:prstGeom>
          <a:noFill/>
        </p:spPr>
      </p:pic>
      <p:pic>
        <p:nvPicPr>
          <p:cNvPr id="4"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5" y="51255"/>
            <a:ext cx="27003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2700338" y="511175"/>
            <a:ext cx="38651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dirty="0"/>
              <a:t>Some recent benefactors at </a:t>
            </a:r>
            <a:r>
              <a:rPr lang="en-AU" dirty="0" err="1" smtClean="0"/>
              <a:t>USyd</a:t>
            </a:r>
            <a:endParaRPr lang="en-AU" dirty="0"/>
          </a:p>
        </p:txBody>
      </p:sp>
      <p:pic>
        <p:nvPicPr>
          <p:cNvPr id="7" name="Picture 6" descr="C:\Users\phoenix.PHYSICS\Desktop\SEM-Multilayer-pillars-2010\H1-S1D.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932" y="3789039"/>
            <a:ext cx="2507649" cy="1880279"/>
          </a:xfrm>
          <a:prstGeom prst="rect">
            <a:avLst/>
          </a:prstGeom>
          <a:noFill/>
        </p:spPr>
      </p:pic>
      <p:sp>
        <p:nvSpPr>
          <p:cNvPr id="2" name="TextBox 1"/>
          <p:cNvSpPr txBox="1"/>
          <p:nvPr/>
        </p:nvSpPr>
        <p:spPr>
          <a:xfrm>
            <a:off x="276403" y="1516142"/>
            <a:ext cx="2927445" cy="923330"/>
          </a:xfrm>
          <a:prstGeom prst="rect">
            <a:avLst/>
          </a:prstGeom>
          <a:noFill/>
        </p:spPr>
        <p:txBody>
          <a:bodyPr wrap="square" rtlCol="0">
            <a:spAutoFit/>
          </a:bodyPr>
          <a:lstStyle/>
          <a:p>
            <a:r>
              <a:rPr lang="en-AU" b="1" dirty="0" err="1" smtClean="0"/>
              <a:t>Cenk</a:t>
            </a:r>
            <a:r>
              <a:rPr lang="en-AU" b="1" dirty="0" smtClean="0"/>
              <a:t>: </a:t>
            </a:r>
            <a:r>
              <a:rPr lang="en-AU" dirty="0" smtClean="0"/>
              <a:t>- Multilayered Steel-Au-Steel discs for shear force compliance tests</a:t>
            </a:r>
            <a:endParaRPr lang="en-AU" dirty="0"/>
          </a:p>
        </p:txBody>
      </p:sp>
      <p:sp>
        <p:nvSpPr>
          <p:cNvPr id="8" name="TextBox 7"/>
          <p:cNvSpPr txBox="1"/>
          <p:nvPr/>
        </p:nvSpPr>
        <p:spPr>
          <a:xfrm>
            <a:off x="3313447" y="1508284"/>
            <a:ext cx="2927445" cy="1200329"/>
          </a:xfrm>
          <a:prstGeom prst="rect">
            <a:avLst/>
          </a:prstGeom>
          <a:noFill/>
        </p:spPr>
        <p:txBody>
          <a:bodyPr wrap="square" rtlCol="0">
            <a:spAutoFit/>
          </a:bodyPr>
          <a:lstStyle/>
          <a:p>
            <a:r>
              <a:rPr lang="en-AU" b="1" dirty="0" smtClean="0"/>
              <a:t>Maryanne, Anna </a:t>
            </a:r>
            <a:r>
              <a:rPr lang="en-AU" b="1" i="1" dirty="0" smtClean="0"/>
              <a:t>et.al</a:t>
            </a:r>
            <a:r>
              <a:rPr lang="en-AU" b="1" dirty="0" smtClean="0"/>
              <a:t>.: </a:t>
            </a:r>
            <a:r>
              <a:rPr lang="en-AU" dirty="0" smtClean="0"/>
              <a:t>- Patterning of metal coated PMMA arrays, THz meta material</a:t>
            </a:r>
            <a:endParaRPr lang="en-AU" dirty="0"/>
          </a:p>
        </p:txBody>
      </p:sp>
      <p:pic>
        <p:nvPicPr>
          <p:cNvPr id="77826" name="Picture 2" descr="C:\Users\BJ\Desktop\20xmag reflection to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2636051"/>
            <a:ext cx="2363326" cy="1779445"/>
          </a:xfrm>
          <a:prstGeom prst="rect">
            <a:avLst/>
          </a:prstGeom>
          <a:noFill/>
          <a:extLst>
            <a:ext uri="{909E8E84-426E-40DD-AFC4-6F175D3DCCD1}">
              <a14:hiddenFill xmlns:a14="http://schemas.microsoft.com/office/drawing/2010/main">
                <a:solidFill>
                  <a:srgbClr val="FFFFFF"/>
                </a:solidFill>
              </a14:hiddenFill>
            </a:ext>
          </a:extLst>
        </p:spPr>
      </p:pic>
      <p:pic>
        <p:nvPicPr>
          <p:cNvPr id="77827" name="Picture 3" descr="C:\Users\BJ\Desktop\laser stripping 05 10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5506" y="3956617"/>
            <a:ext cx="2363326" cy="17794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216555" y="1508284"/>
            <a:ext cx="2927445" cy="646331"/>
          </a:xfrm>
          <a:prstGeom prst="rect">
            <a:avLst/>
          </a:prstGeom>
          <a:noFill/>
        </p:spPr>
        <p:txBody>
          <a:bodyPr wrap="square" rtlCol="0">
            <a:spAutoFit/>
          </a:bodyPr>
          <a:lstStyle/>
          <a:p>
            <a:r>
              <a:rPr lang="en-AU" b="1" dirty="0" smtClean="0"/>
              <a:t>Pourandokht: </a:t>
            </a:r>
            <a:r>
              <a:rPr lang="en-AU" dirty="0" smtClean="0"/>
              <a:t>sub-10um pinholes</a:t>
            </a:r>
            <a:endParaRPr lang="en-AU" dirty="0"/>
          </a:p>
        </p:txBody>
      </p:sp>
      <p:pic>
        <p:nvPicPr>
          <p:cNvPr id="77828" name="Picture 4" descr="C:\Users\BJ\Desktop\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6555" y="2368443"/>
            <a:ext cx="2267744" cy="1707478"/>
          </a:xfrm>
          <a:prstGeom prst="rect">
            <a:avLst/>
          </a:prstGeom>
          <a:noFill/>
          <a:extLst>
            <a:ext uri="{909E8E84-426E-40DD-AFC4-6F175D3DCCD1}">
              <a14:hiddenFill xmlns:a14="http://schemas.microsoft.com/office/drawing/2010/main">
                <a:solidFill>
                  <a:srgbClr val="FFFFFF"/>
                </a:solidFill>
              </a14:hiddenFill>
            </a:ext>
          </a:extLst>
        </p:spPr>
      </p:pic>
      <p:pic>
        <p:nvPicPr>
          <p:cNvPr id="77829" name="Picture 5" descr="C:\Users\BJ\Desktop\3 100x.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588691" y="4075921"/>
            <a:ext cx="2121500" cy="16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166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MQ stacked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p:cNvSpPr txBox="1">
            <a:spLocks noChangeArrowheads="1"/>
          </p:cNvSpPr>
          <p:nvPr/>
        </p:nvSpPr>
        <p:spPr bwMode="auto">
          <a:xfrm>
            <a:off x="2700338" y="511175"/>
            <a:ext cx="364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a:t>Some recent benefactors at MQ</a:t>
            </a:r>
          </a:p>
        </p:txBody>
      </p:sp>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282" y="2334533"/>
            <a:ext cx="2327824"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418" y="2334533"/>
            <a:ext cx="3490103" cy="261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TextBox 7"/>
          <p:cNvSpPr txBox="1">
            <a:spLocks noChangeArrowheads="1"/>
          </p:cNvSpPr>
          <p:nvPr/>
        </p:nvSpPr>
        <p:spPr bwMode="auto">
          <a:xfrm>
            <a:off x="5186363" y="1490663"/>
            <a:ext cx="3762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dirty="0"/>
              <a:t>Josh Brown and Chris McMahon</a:t>
            </a:r>
          </a:p>
          <a:p>
            <a:pPr eaLnBrk="1" hangingPunct="1"/>
            <a:r>
              <a:rPr lang="en-AU" sz="1000" dirty="0"/>
              <a:t>- Moly parts for the nitride growth and </a:t>
            </a:r>
            <a:r>
              <a:rPr lang="en-AU" sz="1000" dirty="0" err="1"/>
              <a:t>synchrontron</a:t>
            </a:r>
            <a:r>
              <a:rPr lang="en-AU" sz="1000" dirty="0"/>
              <a:t> runs</a:t>
            </a:r>
          </a:p>
          <a:p>
            <a:pPr eaLnBrk="1" hangingPunct="1"/>
            <a:r>
              <a:rPr lang="en-AU" sz="1000" dirty="0"/>
              <a:t>- Masks for lithography and evaporation</a:t>
            </a:r>
          </a:p>
          <a:p>
            <a:pPr eaLnBrk="1" hangingPunct="1"/>
            <a:endParaRPr lang="en-AU" dirty="0"/>
          </a:p>
        </p:txBody>
      </p:sp>
      <p:pic>
        <p:nvPicPr>
          <p:cNvPr id="2253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0458" y="4247046"/>
            <a:ext cx="2087686" cy="1566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7" name="TextBox 10"/>
          <p:cNvSpPr txBox="1">
            <a:spLocks noChangeArrowheads="1"/>
          </p:cNvSpPr>
          <p:nvPr/>
        </p:nvSpPr>
        <p:spPr bwMode="auto">
          <a:xfrm>
            <a:off x="357187" y="4869160"/>
            <a:ext cx="2143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dirty="0"/>
              <a:t>Carlo and </a:t>
            </a:r>
            <a:r>
              <a:rPr lang="en-AU" dirty="0" err="1"/>
              <a:t>Torsten</a:t>
            </a:r>
            <a:endParaRPr lang="en-AU" dirty="0"/>
          </a:p>
          <a:p>
            <a:pPr eaLnBrk="1" hangingPunct="1"/>
            <a:r>
              <a:rPr lang="en-AU" sz="1000" dirty="0"/>
              <a:t>50um grids for locating the AFM</a:t>
            </a:r>
          </a:p>
        </p:txBody>
      </p:sp>
      <p:pic>
        <p:nvPicPr>
          <p:cNvPr id="1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9870" y="2334533"/>
            <a:ext cx="2328862"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6959" y="1595869"/>
            <a:ext cx="3374876" cy="677108"/>
          </a:xfrm>
          <a:prstGeom prst="rect">
            <a:avLst/>
          </a:prstGeom>
          <a:noFill/>
        </p:spPr>
        <p:txBody>
          <a:bodyPr wrap="square" rtlCol="0">
            <a:spAutoFit/>
          </a:bodyPr>
          <a:lstStyle/>
          <a:p>
            <a:pPr eaLnBrk="1" hangingPunct="1"/>
            <a:r>
              <a:rPr lang="en-AU" b="1" dirty="0"/>
              <a:t>Martin and </a:t>
            </a:r>
            <a:r>
              <a:rPr lang="en-AU" b="1" dirty="0" err="1"/>
              <a:t>Sandeep</a:t>
            </a:r>
            <a:endParaRPr lang="en-AU" b="1" dirty="0"/>
          </a:p>
          <a:p>
            <a:pPr eaLnBrk="1" hangingPunct="1"/>
            <a:r>
              <a:rPr lang="en-AU" sz="1000" b="1" dirty="0"/>
              <a:t>Numbered grids on </a:t>
            </a:r>
            <a:r>
              <a:rPr lang="en-AU" sz="1000" b="1" dirty="0" err="1"/>
              <a:t>coverslides</a:t>
            </a:r>
            <a:r>
              <a:rPr lang="en-AU" sz="1000" b="1" dirty="0"/>
              <a:t> for observing  the growth of stem cells from day to day</a:t>
            </a:r>
          </a:p>
        </p:txBody>
      </p:sp>
    </p:spTree>
    <p:extLst>
      <p:ext uri="{BB962C8B-B14F-4D97-AF65-F5344CB8AC3E}">
        <p14:creationId xmlns:p14="http://schemas.microsoft.com/office/powerpoint/2010/main" val="481952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ANFF_bc_imag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9313"/>
            <a:ext cx="9144000" cy="928687"/>
          </a:xfrm>
          <a:prstGeom prst="rect">
            <a:avLst/>
          </a:prstGeom>
          <a:noFill/>
          <a:ln w="9525">
            <a:noFill/>
            <a:miter lim="800000"/>
            <a:headEnd/>
            <a:tailEnd/>
          </a:ln>
        </p:spPr>
      </p:pic>
      <p:sp>
        <p:nvSpPr>
          <p:cNvPr id="35843" name="Rectangle 6"/>
          <p:cNvSpPr>
            <a:spLocks noChangeArrowheads="1"/>
          </p:cNvSpPr>
          <p:nvPr/>
        </p:nvSpPr>
        <p:spPr bwMode="auto">
          <a:xfrm>
            <a:off x="857250" y="4005064"/>
            <a:ext cx="7572375" cy="1077913"/>
          </a:xfrm>
          <a:prstGeom prst="rect">
            <a:avLst/>
          </a:prstGeom>
          <a:noFill/>
          <a:ln w="9525">
            <a:noFill/>
            <a:miter lim="800000"/>
            <a:headEnd/>
            <a:tailEnd/>
          </a:ln>
        </p:spPr>
        <p:txBody>
          <a:bodyPr>
            <a:spAutoFit/>
          </a:bodyPr>
          <a:lstStyle/>
          <a:p>
            <a:pPr algn="ctr"/>
            <a:r>
              <a:rPr lang="en-AU" sz="3200" i="1" dirty="0">
                <a:latin typeface="Calibri" pitchFamily="34" charset="0"/>
              </a:rPr>
              <a:t>Providing </a:t>
            </a:r>
            <a:r>
              <a:rPr lang="en-AU" sz="3200" i="1" dirty="0" err="1">
                <a:latin typeface="Calibri" pitchFamily="34" charset="0"/>
              </a:rPr>
              <a:t>nano</a:t>
            </a:r>
            <a:r>
              <a:rPr lang="en-AU" sz="3200" i="1" dirty="0">
                <a:latin typeface="Calibri" pitchFamily="34" charset="0"/>
              </a:rPr>
              <a:t> and micro-fabrication facilities for Australia’s researchers</a:t>
            </a:r>
            <a:endParaRPr lang="en-AU" sz="3200" dirty="0">
              <a:latin typeface="Calibri" pitchFamily="34" charset="0"/>
            </a:endParaRPr>
          </a:p>
        </p:txBody>
      </p:sp>
      <p:pic>
        <p:nvPicPr>
          <p:cNvPr id="35844" name="Picture 7" descr="ANFF_logo_col_150_rg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650" y="260648"/>
            <a:ext cx="3711575" cy="3846513"/>
          </a:xfrm>
          <a:prstGeom prst="rect">
            <a:avLst/>
          </a:prstGeom>
          <a:noFill/>
          <a:ln w="9525">
            <a:noFill/>
            <a:miter lim="800000"/>
            <a:headEnd/>
            <a:tailEnd/>
          </a:ln>
        </p:spPr>
      </p:pic>
      <p:sp>
        <p:nvSpPr>
          <p:cNvPr id="5" name="TextBox 4"/>
          <p:cNvSpPr txBox="1"/>
          <p:nvPr/>
        </p:nvSpPr>
        <p:spPr>
          <a:xfrm>
            <a:off x="2987824" y="5157192"/>
            <a:ext cx="3456384" cy="646331"/>
          </a:xfrm>
          <a:prstGeom prst="rect">
            <a:avLst/>
          </a:prstGeom>
          <a:solidFill>
            <a:schemeClr val="bg1"/>
          </a:solidFill>
        </p:spPr>
        <p:txBody>
          <a:bodyPr wrap="square" rtlCol="0">
            <a:spAutoFit/>
          </a:bodyPr>
          <a:lstStyle/>
          <a:p>
            <a:r>
              <a:rPr lang="en-US" sz="3600" dirty="0" smtClean="0">
                <a:solidFill>
                  <a:srgbClr val="B71323"/>
                </a:solidFill>
              </a:rPr>
              <a:t>www.anff.org.au</a:t>
            </a:r>
            <a:endParaRPr lang="en-US" sz="3600" dirty="0" smtClean="0"/>
          </a:p>
        </p:txBody>
      </p:sp>
    </p:spTree>
    <p:extLst>
      <p:ext uri="{BB962C8B-B14F-4D97-AF65-F5344CB8AC3E}">
        <p14:creationId xmlns:p14="http://schemas.microsoft.com/office/powerpoint/2010/main" val="2856584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0"/>
            <a:ext cx="8229600" cy="2836912"/>
          </a:xfrm>
        </p:spPr>
        <p:txBody>
          <a:bodyPr/>
          <a:lstStyle/>
          <a:p>
            <a:r>
              <a:rPr lang="en-AU" dirty="0" smtClean="0"/>
              <a:t>Thanks</a:t>
            </a:r>
            <a:endParaRPr lang="en-AU" dirty="0"/>
          </a:p>
        </p:txBody>
      </p:sp>
    </p:spTree>
    <p:extLst>
      <p:ext uri="{BB962C8B-B14F-4D97-AF65-F5344CB8AC3E}">
        <p14:creationId xmlns:p14="http://schemas.microsoft.com/office/powerpoint/2010/main" val="1256758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p:cNvSpPr txBox="1">
            <a:spLocks noChangeArrowheads="1"/>
          </p:cNvSpPr>
          <p:nvPr/>
        </p:nvSpPr>
        <p:spPr bwMode="auto">
          <a:xfrm>
            <a:off x="611188" y="476250"/>
            <a:ext cx="2805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sz="2400" i="1" dirty="0">
                <a:latin typeface="Century Gothic" pitchFamily="34" charset="0"/>
              </a:rPr>
              <a:t>Node Synergies…</a:t>
            </a:r>
          </a:p>
        </p:txBody>
      </p:sp>
      <p:pic>
        <p:nvPicPr>
          <p:cNvPr id="4099" name="Picture 33" descr="glass sam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221163"/>
            <a:ext cx="194468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4" descr="CAD schematic of inscription meth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716338"/>
            <a:ext cx="122396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5600" y="3068638"/>
            <a:ext cx="1368425"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0" descr="F2f67-1A-sca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8538" y="4292600"/>
            <a:ext cx="1008062" cy="10080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3" name="Text Box 9"/>
          <p:cNvSpPr txBox="1">
            <a:spLocks noChangeArrowheads="1"/>
          </p:cNvSpPr>
          <p:nvPr/>
        </p:nvSpPr>
        <p:spPr bwMode="auto">
          <a:xfrm>
            <a:off x="0" y="1412875"/>
            <a:ext cx="913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t>Future Vision: Providing a start to finish approach to glass and polymer photonics</a:t>
            </a:r>
          </a:p>
        </p:txBody>
      </p:sp>
      <p:pic>
        <p:nvPicPr>
          <p:cNvPr id="410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2565400"/>
            <a:ext cx="132238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13"/>
          <p:cNvSpPr txBox="1">
            <a:spLocks noChangeArrowheads="1"/>
          </p:cNvSpPr>
          <p:nvPr/>
        </p:nvSpPr>
        <p:spPr bwMode="auto">
          <a:xfrm>
            <a:off x="395288" y="23495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b="0" i="1"/>
              <a:t>Materials…</a:t>
            </a:r>
          </a:p>
        </p:txBody>
      </p:sp>
      <p:sp>
        <p:nvSpPr>
          <p:cNvPr id="4106" name="Text Box 14"/>
          <p:cNvSpPr txBox="1">
            <a:spLocks noChangeArrowheads="1"/>
          </p:cNvSpPr>
          <p:nvPr/>
        </p:nvSpPr>
        <p:spPr bwMode="auto">
          <a:xfrm>
            <a:off x="1619250" y="1916113"/>
            <a:ext cx="257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b="0" i="1"/>
              <a:t>Fibre design and Fab…</a:t>
            </a:r>
          </a:p>
        </p:txBody>
      </p:sp>
      <p:sp>
        <p:nvSpPr>
          <p:cNvPr id="4107" name="Text Box 15"/>
          <p:cNvSpPr txBox="1">
            <a:spLocks noChangeArrowheads="1"/>
          </p:cNvSpPr>
          <p:nvPr/>
        </p:nvSpPr>
        <p:spPr bwMode="auto">
          <a:xfrm>
            <a:off x="3563938" y="2276475"/>
            <a:ext cx="1784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b="0" i="1"/>
              <a:t>3D and planar </a:t>
            </a:r>
          </a:p>
          <a:p>
            <a:pPr eaLnBrk="1" hangingPunct="1"/>
            <a:r>
              <a:rPr lang="en-US" b="0" i="1"/>
              <a:t>     fabrication…</a:t>
            </a:r>
          </a:p>
        </p:txBody>
      </p:sp>
      <p:pic>
        <p:nvPicPr>
          <p:cNvPr id="4108" name="Picture 4" descr="Picture 3.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400" y="4797425"/>
            <a:ext cx="13684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Text Box 17"/>
          <p:cNvSpPr txBox="1">
            <a:spLocks noChangeArrowheads="1"/>
          </p:cNvSpPr>
          <p:nvPr/>
        </p:nvSpPr>
        <p:spPr bwMode="auto">
          <a:xfrm>
            <a:off x="5003800" y="1989138"/>
            <a:ext cx="21145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b="0" i="1"/>
              <a:t>Modification and </a:t>
            </a:r>
          </a:p>
          <a:p>
            <a:pPr eaLnBrk="1" hangingPunct="1"/>
            <a:r>
              <a:rPr lang="en-US" b="0" i="1"/>
              <a:t>   characterisation..</a:t>
            </a:r>
          </a:p>
          <a:p>
            <a:pPr eaLnBrk="1" hangingPunct="1"/>
            <a:endParaRPr lang="en-US" i="1"/>
          </a:p>
        </p:txBody>
      </p:sp>
      <p:pic>
        <p:nvPicPr>
          <p:cNvPr id="4110" name="Picture 5" descr="gloveboxpos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2781300"/>
            <a:ext cx="19446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Text Box 19"/>
          <p:cNvSpPr txBox="1">
            <a:spLocks noChangeArrowheads="1"/>
          </p:cNvSpPr>
          <p:nvPr/>
        </p:nvSpPr>
        <p:spPr bwMode="auto">
          <a:xfrm>
            <a:off x="7235825" y="1844675"/>
            <a:ext cx="1682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b="0" i="1"/>
              <a:t>Assembly and </a:t>
            </a:r>
          </a:p>
          <a:p>
            <a:pPr eaLnBrk="1" hangingPunct="1"/>
            <a:r>
              <a:rPr lang="en-US" b="0" i="1"/>
              <a:t>  packaging..</a:t>
            </a:r>
          </a:p>
          <a:p>
            <a:pPr eaLnBrk="1" hangingPunct="1"/>
            <a:endParaRPr lang="en-US" i="1"/>
          </a:p>
        </p:txBody>
      </p:sp>
      <p:pic>
        <p:nvPicPr>
          <p:cNvPr id="4112" name="Picture 13" descr="Hand held running waveguide las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7225" y="3392488"/>
            <a:ext cx="2016125"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r="11261"/>
          <a:stretch>
            <a:fillRect/>
          </a:stretch>
        </p:blipFill>
        <p:spPr bwMode="auto">
          <a:xfrm>
            <a:off x="2411413" y="4724400"/>
            <a:ext cx="1150937"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4" name="Picture 6" descr="splitter"/>
          <p:cNvPicPr>
            <a:picLocks noChangeAspect="1" noChangeArrowheads="1"/>
          </p:cNvPicPr>
          <p:nvPr/>
        </p:nvPicPr>
        <p:blipFill>
          <a:blip r:embed="rId1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635375" y="2852738"/>
            <a:ext cx="1512888"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3" descr="green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32625" y="2552700"/>
            <a:ext cx="2016125" cy="793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16" name="Picture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1138" y="4508500"/>
            <a:ext cx="6477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7" name="Picture 2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67400" y="4508500"/>
            <a:ext cx="1120775"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8" name="Picture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88200" y="4733925"/>
            <a:ext cx="165417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126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nvSpPr>
        <p:spPr bwMode="auto">
          <a:xfrm>
            <a:off x="3635896" y="479961"/>
            <a:ext cx="27286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sz="2400" i="1" dirty="0" smtClean="0">
                <a:latin typeface="Century Gothic" pitchFamily="34" charset="0"/>
              </a:rPr>
              <a:t>Internal example</a:t>
            </a:r>
            <a:endParaRPr lang="en-AU" sz="2400" i="1" dirty="0">
              <a:latin typeface="Century Gothic" pitchFamily="34" charset="0"/>
            </a:endParaRPr>
          </a:p>
        </p:txBody>
      </p:sp>
      <p:sp>
        <p:nvSpPr>
          <p:cNvPr id="5" name="TextBox 4"/>
          <p:cNvSpPr txBox="1"/>
          <p:nvPr/>
        </p:nvSpPr>
        <p:spPr>
          <a:xfrm>
            <a:off x="135293" y="1428736"/>
            <a:ext cx="3775393" cy="461665"/>
          </a:xfrm>
          <a:prstGeom prst="rect">
            <a:avLst/>
          </a:prstGeom>
          <a:noFill/>
        </p:spPr>
        <p:txBody>
          <a:bodyPr wrap="none" rtlCol="0">
            <a:spAutoFit/>
          </a:bodyPr>
          <a:lstStyle/>
          <a:p>
            <a:r>
              <a:rPr lang="en-AU" sz="2400" b="1" dirty="0" smtClean="0"/>
              <a:t>ZBLAN waveguide laser</a:t>
            </a:r>
            <a:endParaRPr lang="en-AU" sz="2400" b="1" dirty="0"/>
          </a:p>
        </p:txBody>
      </p:sp>
      <p:pic>
        <p:nvPicPr>
          <p:cNvPr id="9" name="Picture 19" descr="MQ stacked 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l="51810" r="5559" b="845"/>
          <a:stretch>
            <a:fillRect/>
          </a:stretch>
        </p:blipFill>
        <p:spPr bwMode="auto">
          <a:xfrm>
            <a:off x="1619672" y="206263"/>
            <a:ext cx="1763764" cy="93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8758" y="1858018"/>
            <a:ext cx="5575279" cy="646331"/>
          </a:xfrm>
          <a:prstGeom prst="rect">
            <a:avLst/>
          </a:prstGeom>
        </p:spPr>
        <p:txBody>
          <a:bodyPr wrap="square">
            <a:spAutoFit/>
          </a:bodyPr>
          <a:lstStyle/>
          <a:p>
            <a:pPr algn="r">
              <a:spcBef>
                <a:spcPct val="50000"/>
              </a:spcBef>
            </a:pPr>
            <a:r>
              <a:rPr lang="en-AU" b="1" u="sng" dirty="0">
                <a:solidFill>
                  <a:srgbClr val="000000"/>
                </a:solidFill>
                <a:latin typeface="Calibri" pitchFamily="34" charset="0"/>
              </a:rPr>
              <a:t>S. </a:t>
            </a:r>
            <a:r>
              <a:rPr lang="en-AU" b="1" u="sng" dirty="0" smtClean="0">
                <a:solidFill>
                  <a:srgbClr val="000000"/>
                </a:solidFill>
                <a:latin typeface="Calibri" pitchFamily="34" charset="0"/>
              </a:rPr>
              <a:t>Gross</a:t>
            </a:r>
            <a:r>
              <a:rPr lang="en-AU" b="1" baseline="30000" dirty="0" smtClean="0">
                <a:solidFill>
                  <a:srgbClr val="000000"/>
                </a:solidFill>
                <a:latin typeface="Calibri" pitchFamily="34" charset="0"/>
              </a:rPr>
              <a:t>1</a:t>
            </a:r>
            <a:r>
              <a:rPr lang="en-AU" b="1" dirty="0" smtClean="0">
                <a:solidFill>
                  <a:srgbClr val="000000"/>
                </a:solidFill>
                <a:latin typeface="Calibri" pitchFamily="34" charset="0"/>
              </a:rPr>
              <a:t>, </a:t>
            </a:r>
            <a:r>
              <a:rPr lang="en-AU" b="1" dirty="0">
                <a:solidFill>
                  <a:srgbClr val="000000"/>
                </a:solidFill>
                <a:latin typeface="Calibri" pitchFamily="34" charset="0"/>
              </a:rPr>
              <a:t>D. Lancaster</a:t>
            </a:r>
            <a:r>
              <a:rPr lang="en-AU" b="1" baseline="30000" dirty="0">
                <a:solidFill>
                  <a:srgbClr val="000000"/>
                </a:solidFill>
                <a:latin typeface="Calibri" pitchFamily="34" charset="0"/>
              </a:rPr>
              <a:t>2</a:t>
            </a:r>
            <a:r>
              <a:rPr lang="en-AU" b="1" dirty="0">
                <a:solidFill>
                  <a:srgbClr val="000000"/>
                </a:solidFill>
                <a:latin typeface="Calibri" pitchFamily="34" charset="0"/>
              </a:rPr>
              <a:t>, H. Ebendorff-Heidepriem</a:t>
            </a:r>
            <a:r>
              <a:rPr lang="en-AU" b="1" baseline="30000" dirty="0">
                <a:solidFill>
                  <a:srgbClr val="000000"/>
                </a:solidFill>
                <a:latin typeface="Calibri" pitchFamily="34" charset="0"/>
              </a:rPr>
              <a:t>2</a:t>
            </a:r>
            <a:r>
              <a:rPr lang="en-AU" b="1" dirty="0">
                <a:solidFill>
                  <a:srgbClr val="000000"/>
                </a:solidFill>
                <a:latin typeface="Calibri" pitchFamily="34" charset="0"/>
              </a:rPr>
              <a:t>, K. Kuan</a:t>
            </a:r>
            <a:r>
              <a:rPr lang="en-AU" b="1" baseline="30000" dirty="0">
                <a:solidFill>
                  <a:srgbClr val="000000"/>
                </a:solidFill>
                <a:latin typeface="Calibri" pitchFamily="34" charset="0"/>
              </a:rPr>
              <a:t>2</a:t>
            </a:r>
            <a:r>
              <a:rPr lang="en-AU" b="1" dirty="0">
                <a:solidFill>
                  <a:srgbClr val="000000"/>
                </a:solidFill>
                <a:latin typeface="Calibri" pitchFamily="34" charset="0"/>
              </a:rPr>
              <a:t>, T.M. Monro</a:t>
            </a:r>
            <a:r>
              <a:rPr lang="en-AU" b="1" baseline="30000" dirty="0">
                <a:solidFill>
                  <a:srgbClr val="000000"/>
                </a:solidFill>
                <a:latin typeface="Calibri" pitchFamily="34" charset="0"/>
              </a:rPr>
              <a:t>2</a:t>
            </a:r>
            <a:r>
              <a:rPr lang="en-AU" b="1" dirty="0">
                <a:solidFill>
                  <a:srgbClr val="000000"/>
                </a:solidFill>
                <a:latin typeface="Calibri" pitchFamily="34" charset="0"/>
              </a:rPr>
              <a:t>, </a:t>
            </a:r>
            <a:r>
              <a:rPr lang="en-AU" b="1" dirty="0" smtClean="0">
                <a:solidFill>
                  <a:srgbClr val="000000"/>
                </a:solidFill>
                <a:latin typeface="Calibri" pitchFamily="34" charset="0"/>
              </a:rPr>
              <a:t>M</a:t>
            </a:r>
            <a:r>
              <a:rPr lang="en-AU" b="1" dirty="0">
                <a:solidFill>
                  <a:srgbClr val="000000"/>
                </a:solidFill>
                <a:latin typeface="Calibri" pitchFamily="34" charset="0"/>
              </a:rPr>
              <a:t>. J. Withford</a:t>
            </a:r>
            <a:r>
              <a:rPr lang="en-AU" b="1" baseline="30000" dirty="0">
                <a:solidFill>
                  <a:srgbClr val="000000"/>
                </a:solidFill>
                <a:latin typeface="Calibri" pitchFamily="34" charset="0"/>
              </a:rPr>
              <a:t>1</a:t>
            </a:r>
            <a:r>
              <a:rPr lang="en-AU" b="1" dirty="0">
                <a:solidFill>
                  <a:srgbClr val="000000"/>
                </a:solidFill>
                <a:latin typeface="Calibri" pitchFamily="34" charset="0"/>
              </a:rPr>
              <a:t>, </a:t>
            </a:r>
            <a:r>
              <a:rPr lang="en-AU" b="1" dirty="0" smtClean="0">
                <a:solidFill>
                  <a:srgbClr val="000000"/>
                </a:solidFill>
                <a:latin typeface="Calibri" pitchFamily="34" charset="0"/>
              </a:rPr>
              <a:t> and </a:t>
            </a:r>
            <a:r>
              <a:rPr lang="en-AU" b="1" dirty="0">
                <a:solidFill>
                  <a:srgbClr val="000000"/>
                </a:solidFill>
                <a:latin typeface="Calibri" pitchFamily="34" charset="0"/>
              </a:rPr>
              <a:t>A. Fuerbach</a:t>
            </a:r>
            <a:r>
              <a:rPr lang="en-AU" b="1" baseline="30000" dirty="0">
                <a:solidFill>
                  <a:srgbClr val="000000"/>
                </a:solidFill>
                <a:latin typeface="Calibri" pitchFamily="34" charset="0"/>
              </a:rPr>
              <a:t>1</a:t>
            </a:r>
            <a:endParaRPr lang="en-AU" b="1" dirty="0">
              <a:solidFill>
                <a:schemeClr val="bg1"/>
              </a:solidFill>
            </a:endParaRPr>
          </a:p>
        </p:txBody>
      </p:sp>
      <p:sp>
        <p:nvSpPr>
          <p:cNvPr id="3" name="Rectangle 2"/>
          <p:cNvSpPr/>
          <p:nvPr/>
        </p:nvSpPr>
        <p:spPr>
          <a:xfrm>
            <a:off x="539552" y="2541297"/>
            <a:ext cx="8286354" cy="1477328"/>
          </a:xfrm>
          <a:prstGeom prst="rect">
            <a:avLst/>
          </a:prstGeom>
        </p:spPr>
        <p:txBody>
          <a:bodyPr wrap="square">
            <a:spAutoFit/>
          </a:bodyPr>
          <a:lstStyle/>
          <a:p>
            <a:r>
              <a:rPr lang="en-AU" i="1" baseline="30000" dirty="0">
                <a:latin typeface="Calibri" pitchFamily="34" charset="0"/>
              </a:rPr>
              <a:t>1</a:t>
            </a:r>
            <a:r>
              <a:rPr lang="en-AU" i="1" dirty="0">
                <a:latin typeface="Calibri" pitchFamily="34" charset="0"/>
              </a:rPr>
              <a:t>Centre for Ultrahigh bandwidth Devices for Optical Systems (CUDOS),</a:t>
            </a:r>
          </a:p>
          <a:p>
            <a:pPr marL="457200" indent="-457200"/>
            <a:r>
              <a:rPr lang="en-AU" i="1" dirty="0">
                <a:latin typeface="Calibri" pitchFamily="34" charset="0"/>
              </a:rPr>
              <a:t>MQ Photonics Research Centre, Department of Physics and Astronomy, </a:t>
            </a:r>
            <a:r>
              <a:rPr lang="en-AU" i="1" dirty="0" smtClean="0">
                <a:latin typeface="Calibri" pitchFamily="34" charset="0"/>
              </a:rPr>
              <a:t>Macquarie University</a:t>
            </a:r>
            <a:r>
              <a:rPr lang="en-AU" i="1" dirty="0">
                <a:latin typeface="Calibri" pitchFamily="34" charset="0"/>
              </a:rPr>
              <a:t>, NSW 2109, Australia</a:t>
            </a:r>
          </a:p>
          <a:p>
            <a:pPr marL="457200" indent="-457200"/>
            <a:r>
              <a:rPr lang="en-AU" i="1" baseline="30000" dirty="0">
                <a:latin typeface="Calibri" pitchFamily="34" charset="0"/>
              </a:rPr>
              <a:t>2</a:t>
            </a:r>
            <a:r>
              <a:rPr lang="en-AU" i="1" dirty="0">
                <a:latin typeface="Calibri" pitchFamily="34" charset="0"/>
              </a:rPr>
              <a:t>Institute for Photonics and Advanced Sensing (IPAS)</a:t>
            </a:r>
          </a:p>
          <a:p>
            <a:pPr marL="457200" indent="-457200"/>
            <a:r>
              <a:rPr lang="en-AU" i="1" dirty="0" smtClean="0">
                <a:latin typeface="Calibri" pitchFamily="34" charset="0"/>
              </a:rPr>
              <a:t>	School </a:t>
            </a:r>
            <a:r>
              <a:rPr lang="en-AU" i="1" dirty="0">
                <a:latin typeface="Calibri" pitchFamily="34" charset="0"/>
              </a:rPr>
              <a:t>of Chemistry and Physics, The University of Adelaide, SA, 5005, Australia</a:t>
            </a:r>
          </a:p>
        </p:txBody>
      </p:sp>
      <p:grpSp>
        <p:nvGrpSpPr>
          <p:cNvPr id="18" name="Group 17"/>
          <p:cNvGrpSpPr>
            <a:grpSpLocks noChangeAspect="1"/>
          </p:cNvGrpSpPr>
          <p:nvPr/>
        </p:nvGrpSpPr>
        <p:grpSpPr>
          <a:xfrm>
            <a:off x="382650" y="4218070"/>
            <a:ext cx="4986482" cy="1429245"/>
            <a:chOff x="4659256" y="20169440"/>
            <a:chExt cx="7838898" cy="2246816"/>
          </a:xfrm>
        </p:grpSpPr>
        <p:grpSp>
          <p:nvGrpSpPr>
            <p:cNvPr id="19" name="Group 18"/>
            <p:cNvGrpSpPr/>
            <p:nvPr/>
          </p:nvGrpSpPr>
          <p:grpSpPr>
            <a:xfrm>
              <a:off x="4659256" y="20169440"/>
              <a:ext cx="7090644" cy="2246816"/>
              <a:chOff x="-204828" y="1909972"/>
              <a:chExt cx="7090644" cy="2246816"/>
            </a:xfrm>
          </p:grpSpPr>
          <p:sp>
            <p:nvSpPr>
              <p:cNvPr id="23" name="Rectangle 22"/>
              <p:cNvSpPr/>
              <p:nvPr/>
            </p:nvSpPr>
            <p:spPr>
              <a:xfrm>
                <a:off x="4143372" y="2428868"/>
                <a:ext cx="142876" cy="1214446"/>
              </a:xfrm>
              <a:prstGeom prst="rect">
                <a:avLst/>
              </a:prstGeom>
              <a:gradFill>
                <a:gsLst>
                  <a:gs pos="0">
                    <a:srgbClr val="F7941E"/>
                  </a:gs>
                  <a:gs pos="50000">
                    <a:srgbClr val="F7941E">
                      <a:alpha val="70000"/>
                    </a:srgbClr>
                  </a:gs>
                  <a:gs pos="100000">
                    <a:srgbClr val="F7941E"/>
                  </a:gs>
                </a:gsLst>
                <a:lin ang="5400000" scaled="1"/>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sp>
            <p:nvSpPr>
              <p:cNvPr id="24" name="Rectangle 23"/>
              <p:cNvSpPr/>
              <p:nvPr/>
            </p:nvSpPr>
            <p:spPr>
              <a:xfrm>
                <a:off x="4286248" y="2714620"/>
                <a:ext cx="1214446" cy="642942"/>
              </a:xfrm>
              <a:prstGeom prst="rect">
                <a:avLst/>
              </a:prstGeom>
              <a:solidFill>
                <a:schemeClr val="accent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sp>
            <p:nvSpPr>
              <p:cNvPr id="25" name="Rectangle 24"/>
              <p:cNvSpPr/>
              <p:nvPr/>
            </p:nvSpPr>
            <p:spPr>
              <a:xfrm>
                <a:off x="5500694" y="2428868"/>
                <a:ext cx="142876" cy="1214446"/>
              </a:xfrm>
              <a:prstGeom prst="rect">
                <a:avLst/>
              </a:prstGeom>
              <a:gradFill>
                <a:gsLst>
                  <a:gs pos="0">
                    <a:srgbClr val="F7941E"/>
                  </a:gs>
                  <a:gs pos="50000">
                    <a:srgbClr val="F7941E">
                      <a:alpha val="70000"/>
                    </a:srgbClr>
                  </a:gs>
                  <a:gs pos="100000">
                    <a:srgbClr val="F7941E"/>
                  </a:gs>
                </a:gsLst>
                <a:lin ang="5400000" scaled="1"/>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grpSp>
            <p:nvGrpSpPr>
              <p:cNvPr id="26" name="Group 25"/>
              <p:cNvGrpSpPr/>
              <p:nvPr/>
            </p:nvGrpSpPr>
            <p:grpSpPr>
              <a:xfrm>
                <a:off x="1695436" y="2821777"/>
                <a:ext cx="2590812" cy="428628"/>
                <a:chOff x="1695436" y="2857496"/>
                <a:chExt cx="2590812" cy="428628"/>
              </a:xfrm>
            </p:grpSpPr>
            <p:sp>
              <p:nvSpPr>
                <p:cNvPr id="44" name="Isosceles Triangle 43"/>
                <p:cNvSpPr/>
                <p:nvPr/>
              </p:nvSpPr>
              <p:spPr>
                <a:xfrm rot="16200000" flipH="1" flipV="1">
                  <a:off x="3643306" y="2643182"/>
                  <a:ext cx="428628" cy="857256"/>
                </a:xfrm>
                <a:prstGeom prst="triangle">
                  <a:avLst/>
                </a:prstGeom>
                <a:gradFill flip="none" rotWithShape="1">
                  <a:gsLst>
                    <a:gs pos="0">
                      <a:srgbClr val="FF0000">
                        <a:alpha val="60000"/>
                      </a:srgbClr>
                    </a:gs>
                    <a:gs pos="50000">
                      <a:srgbClr val="C00000"/>
                    </a:gs>
                    <a:gs pos="100000">
                      <a:srgbClr val="FF0000">
                        <a:alpha val="6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sp>
              <p:nvSpPr>
                <p:cNvPr id="45" name="Isosceles Triangle 44"/>
                <p:cNvSpPr/>
                <p:nvPr/>
              </p:nvSpPr>
              <p:spPr>
                <a:xfrm rot="16200000">
                  <a:off x="1909522" y="2643410"/>
                  <a:ext cx="428628" cy="856800"/>
                </a:xfrm>
                <a:prstGeom prst="triangle">
                  <a:avLst/>
                </a:prstGeom>
                <a:gradFill flip="none" rotWithShape="1">
                  <a:gsLst>
                    <a:gs pos="0">
                      <a:srgbClr val="FF0000">
                        <a:alpha val="60000"/>
                      </a:srgbClr>
                    </a:gs>
                    <a:gs pos="50000">
                      <a:srgbClr val="C00000"/>
                    </a:gs>
                    <a:gs pos="100000">
                      <a:srgbClr val="FF0000">
                        <a:alpha val="60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sp>
              <p:nvSpPr>
                <p:cNvPr id="46" name="Rectangle 45"/>
                <p:cNvSpPr/>
                <p:nvPr/>
              </p:nvSpPr>
              <p:spPr>
                <a:xfrm>
                  <a:off x="2555891" y="2857496"/>
                  <a:ext cx="873101" cy="428628"/>
                </a:xfrm>
                <a:prstGeom prst="rect">
                  <a:avLst/>
                </a:prstGeom>
                <a:gradFill flip="none" rotWithShape="1">
                  <a:gsLst>
                    <a:gs pos="0">
                      <a:srgbClr val="FF0000">
                        <a:alpha val="60000"/>
                      </a:srgbClr>
                    </a:gs>
                    <a:gs pos="50000">
                      <a:srgbClr val="C00000"/>
                    </a:gs>
                    <a:gs pos="100000">
                      <a:srgbClr val="FF0000">
                        <a:alpha val="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grpSp>
          <p:grpSp>
            <p:nvGrpSpPr>
              <p:cNvPr id="27" name="Group 26"/>
              <p:cNvGrpSpPr/>
              <p:nvPr/>
            </p:nvGrpSpPr>
            <p:grpSpPr>
              <a:xfrm>
                <a:off x="-204828" y="2462203"/>
                <a:ext cx="1928826" cy="571504"/>
                <a:chOff x="-233390" y="2506656"/>
                <a:chExt cx="1928826" cy="571504"/>
              </a:xfrm>
            </p:grpSpPr>
            <p:cxnSp>
              <p:nvCxnSpPr>
                <p:cNvPr id="41" name="Straight Connector 40"/>
                <p:cNvCxnSpPr/>
                <p:nvPr/>
              </p:nvCxnSpPr>
              <p:spPr>
                <a:xfrm>
                  <a:off x="-233390" y="3078160"/>
                  <a:ext cx="192882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09552" y="2506656"/>
                  <a:ext cx="571504" cy="57150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sp>
              <p:nvSpPr>
                <p:cNvPr id="43" name="Oval 42"/>
                <p:cNvSpPr/>
                <p:nvPr/>
              </p:nvSpPr>
              <p:spPr>
                <a:xfrm>
                  <a:off x="480990" y="2506656"/>
                  <a:ext cx="571504" cy="57150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grpSp>
          <p:sp>
            <p:nvSpPr>
              <p:cNvPr id="28" name="Oval 27"/>
              <p:cNvSpPr/>
              <p:nvPr/>
            </p:nvSpPr>
            <p:spPr>
              <a:xfrm>
                <a:off x="2486014" y="2678901"/>
                <a:ext cx="142876" cy="714380"/>
              </a:xfrm>
              <a:prstGeom prst="ellipse">
                <a:avLst/>
              </a:prstGeom>
              <a:gradFill>
                <a:gsLst>
                  <a:gs pos="0">
                    <a:schemeClr val="accent1"/>
                  </a:gs>
                  <a:gs pos="50000">
                    <a:schemeClr val="accent1">
                      <a:tint val="44500"/>
                      <a:satMod val="160000"/>
                    </a:schemeClr>
                  </a:gs>
                  <a:gs pos="100000">
                    <a:schemeClr val="accent1">
                      <a:tint val="23500"/>
                      <a:satMod val="160000"/>
                    </a:schemeClr>
                  </a:gs>
                </a:gsLst>
                <a:path path="circle">
                  <a:fillToRect l="50000" t="50000" r="50000" b="50000"/>
                </a:path>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sp>
            <p:nvSpPr>
              <p:cNvPr id="29" name="Oval 28"/>
              <p:cNvSpPr/>
              <p:nvPr/>
            </p:nvSpPr>
            <p:spPr>
              <a:xfrm>
                <a:off x="3357554" y="2678901"/>
                <a:ext cx="142876" cy="714380"/>
              </a:xfrm>
              <a:prstGeom prst="ellipse">
                <a:avLst/>
              </a:prstGeom>
              <a:gradFill>
                <a:gsLst>
                  <a:gs pos="0">
                    <a:schemeClr val="accent1"/>
                  </a:gs>
                  <a:gs pos="50000">
                    <a:schemeClr val="accent1">
                      <a:tint val="44500"/>
                      <a:satMod val="160000"/>
                    </a:schemeClr>
                  </a:gs>
                  <a:gs pos="100000">
                    <a:schemeClr val="accent1">
                      <a:tint val="23500"/>
                      <a:satMod val="160000"/>
                    </a:schemeClr>
                  </a:gs>
                </a:gsLst>
                <a:path path="circle">
                  <a:fillToRect l="50000" t="50000" r="50000" b="50000"/>
                </a:path>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sp>
            <p:nvSpPr>
              <p:cNvPr id="30" name="Isosceles Triangle 29"/>
              <p:cNvSpPr/>
              <p:nvPr/>
            </p:nvSpPr>
            <p:spPr>
              <a:xfrm rot="5400000" flipV="1">
                <a:off x="5861853" y="2460617"/>
                <a:ext cx="428628" cy="1150947"/>
              </a:xfrm>
              <a:prstGeom prst="triangle">
                <a:avLst/>
              </a:prstGeom>
              <a:gradFill>
                <a:gsLst>
                  <a:gs pos="0">
                    <a:srgbClr val="FF0000">
                      <a:alpha val="60000"/>
                    </a:srgbClr>
                  </a:gs>
                  <a:gs pos="50000">
                    <a:srgbClr val="C00000"/>
                  </a:gs>
                  <a:gs pos="100000">
                    <a:srgbClr val="FF0000">
                      <a:alpha val="6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sp>
            <p:nvSpPr>
              <p:cNvPr id="31" name="TextBox 18"/>
              <p:cNvSpPr txBox="1"/>
              <p:nvPr/>
            </p:nvSpPr>
            <p:spPr>
              <a:xfrm>
                <a:off x="3584587" y="1909975"/>
                <a:ext cx="1264090" cy="532217"/>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Input coupler mirror</a:t>
                </a:r>
                <a:endParaRPr lang="en-AU" sz="800" dirty="0"/>
              </a:p>
            </p:txBody>
          </p:sp>
          <p:sp>
            <p:nvSpPr>
              <p:cNvPr id="32" name="TextBox 19"/>
              <p:cNvSpPr txBox="1"/>
              <p:nvPr/>
            </p:nvSpPr>
            <p:spPr>
              <a:xfrm>
                <a:off x="4919904" y="1909972"/>
                <a:ext cx="1331237" cy="532217"/>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Output coupler mirror</a:t>
                </a:r>
                <a:endParaRPr lang="en-AU" sz="800" dirty="0"/>
              </a:p>
            </p:txBody>
          </p:sp>
          <p:sp>
            <p:nvSpPr>
              <p:cNvPr id="33" name="TextBox 20"/>
              <p:cNvSpPr txBox="1"/>
              <p:nvPr/>
            </p:nvSpPr>
            <p:spPr>
              <a:xfrm>
                <a:off x="4170357" y="2793764"/>
                <a:ext cx="1441510" cy="532217"/>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9 mm </a:t>
                </a:r>
                <a:r>
                  <a:rPr lang="en-AU" sz="800" dirty="0" err="1" smtClean="0"/>
                  <a:t>Tm:ZBLAN</a:t>
                </a:r>
                <a:r>
                  <a:rPr lang="en-AU" sz="800" dirty="0" smtClean="0"/>
                  <a:t> sample</a:t>
                </a:r>
                <a:endParaRPr lang="en-AU" sz="800" dirty="0"/>
              </a:p>
            </p:txBody>
          </p:sp>
          <p:sp>
            <p:nvSpPr>
              <p:cNvPr id="34" name="TextBox 21"/>
              <p:cNvSpPr txBox="1"/>
              <p:nvPr/>
            </p:nvSpPr>
            <p:spPr>
              <a:xfrm>
                <a:off x="5819364" y="2275695"/>
                <a:ext cx="1066452" cy="338685"/>
              </a:xfrm>
              <a:prstGeom prst="rect">
                <a:avLst/>
              </a:prstGeom>
              <a:noFill/>
            </p:spPr>
            <p:txBody>
              <a:bodyPr wrap="non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Silicon filter</a:t>
                </a:r>
                <a:endParaRPr lang="en-AU" sz="800" dirty="0"/>
              </a:p>
            </p:txBody>
          </p:sp>
          <p:sp>
            <p:nvSpPr>
              <p:cNvPr id="35" name="TextBox 22"/>
              <p:cNvSpPr txBox="1"/>
              <p:nvPr/>
            </p:nvSpPr>
            <p:spPr>
              <a:xfrm>
                <a:off x="-147933" y="2172459"/>
                <a:ext cx="1842601" cy="338685"/>
              </a:xfrm>
              <a:prstGeom prst="rect">
                <a:avLst/>
              </a:prstGeom>
              <a:noFill/>
            </p:spPr>
            <p:txBody>
              <a:bodyPr wrap="non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0.1 NA 25 µm core fibre</a:t>
                </a:r>
                <a:endParaRPr lang="en-AU" sz="800" dirty="0"/>
              </a:p>
            </p:txBody>
          </p:sp>
          <p:sp>
            <p:nvSpPr>
              <p:cNvPr id="36" name="TextBox 23"/>
              <p:cNvSpPr txBox="1"/>
              <p:nvPr/>
            </p:nvSpPr>
            <p:spPr>
              <a:xfrm>
                <a:off x="2225647" y="2209184"/>
                <a:ext cx="1533547" cy="532217"/>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Collimation and launch optics</a:t>
                </a:r>
                <a:endParaRPr lang="en-AU" sz="800" dirty="0"/>
              </a:p>
            </p:txBody>
          </p:sp>
          <p:sp>
            <p:nvSpPr>
              <p:cNvPr id="37" name="TextBox 24"/>
              <p:cNvSpPr txBox="1"/>
              <p:nvPr/>
            </p:nvSpPr>
            <p:spPr>
              <a:xfrm>
                <a:off x="3557577" y="3624571"/>
                <a:ext cx="1333301" cy="532217"/>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HR @ 2000 nm</a:t>
                </a:r>
              </a:p>
              <a:p>
                <a:pPr algn="ctr"/>
                <a:r>
                  <a:rPr lang="en-AU" sz="800" dirty="0" smtClean="0"/>
                  <a:t>HT @ 790 nm</a:t>
                </a:r>
                <a:endParaRPr lang="en-AU" sz="800" dirty="0"/>
              </a:p>
            </p:txBody>
          </p:sp>
          <p:sp>
            <p:nvSpPr>
              <p:cNvPr id="38" name="TextBox 25"/>
              <p:cNvSpPr txBox="1"/>
              <p:nvPr/>
            </p:nvSpPr>
            <p:spPr>
              <a:xfrm>
                <a:off x="4934418" y="3711658"/>
                <a:ext cx="1309238" cy="338684"/>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OC @ 2000 nm</a:t>
                </a:r>
              </a:p>
            </p:txBody>
          </p:sp>
          <p:sp>
            <p:nvSpPr>
              <p:cNvPr id="39" name="TextBox 26"/>
              <p:cNvSpPr txBox="1"/>
              <p:nvPr/>
            </p:nvSpPr>
            <p:spPr>
              <a:xfrm>
                <a:off x="1081506" y="3056845"/>
                <a:ext cx="1131902" cy="532217"/>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790 nm pump light</a:t>
                </a:r>
                <a:endParaRPr lang="en-AU" sz="800" dirty="0"/>
              </a:p>
            </p:txBody>
          </p:sp>
          <p:sp>
            <p:nvSpPr>
              <p:cNvPr id="40" name="Rectangle 39"/>
              <p:cNvSpPr/>
              <p:nvPr/>
            </p:nvSpPr>
            <p:spPr>
              <a:xfrm>
                <a:off x="6000760" y="2536025"/>
                <a:ext cx="142876" cy="1000132"/>
              </a:xfrm>
              <a:prstGeom prst="rect">
                <a:avLst/>
              </a:prstGeom>
              <a:gradFill flip="none" rotWithShape="1">
                <a:gsLst>
                  <a:gs pos="0">
                    <a:schemeClr val="tx1">
                      <a:lumMod val="65000"/>
                      <a:lumOff val="35000"/>
                    </a:schemeClr>
                  </a:gs>
                  <a:gs pos="50000">
                    <a:schemeClr val="bg1">
                      <a:lumMod val="50000"/>
                    </a:schemeClr>
                  </a:gs>
                  <a:gs pos="100000">
                    <a:schemeClr val="tx1">
                      <a:lumMod val="65000"/>
                      <a:lumOff val="35000"/>
                    </a:schemeClr>
                  </a:gs>
                </a:gsLst>
                <a:lin ang="540000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952323" rtl="0" eaLnBrk="1" latinLnBrk="0" hangingPunct="1">
                  <a:defRPr sz="5800" kern="1200">
                    <a:solidFill>
                      <a:schemeClr val="lt1"/>
                    </a:solidFill>
                    <a:latin typeface="+mn-lt"/>
                    <a:ea typeface="+mn-ea"/>
                    <a:cs typeface="+mn-cs"/>
                  </a:defRPr>
                </a:lvl1pPr>
                <a:lvl2pPr marL="1476162" algn="l" defTabSz="2952323" rtl="0" eaLnBrk="1" latinLnBrk="0" hangingPunct="1">
                  <a:defRPr sz="5800" kern="1200">
                    <a:solidFill>
                      <a:schemeClr val="lt1"/>
                    </a:solidFill>
                    <a:latin typeface="+mn-lt"/>
                    <a:ea typeface="+mn-ea"/>
                    <a:cs typeface="+mn-cs"/>
                  </a:defRPr>
                </a:lvl2pPr>
                <a:lvl3pPr marL="2952323" algn="l" defTabSz="2952323" rtl="0" eaLnBrk="1" latinLnBrk="0" hangingPunct="1">
                  <a:defRPr sz="5800" kern="1200">
                    <a:solidFill>
                      <a:schemeClr val="lt1"/>
                    </a:solidFill>
                    <a:latin typeface="+mn-lt"/>
                    <a:ea typeface="+mn-ea"/>
                    <a:cs typeface="+mn-cs"/>
                  </a:defRPr>
                </a:lvl3pPr>
                <a:lvl4pPr marL="4428485" algn="l" defTabSz="2952323" rtl="0" eaLnBrk="1" latinLnBrk="0" hangingPunct="1">
                  <a:defRPr sz="5800" kern="1200">
                    <a:solidFill>
                      <a:schemeClr val="lt1"/>
                    </a:solidFill>
                    <a:latin typeface="+mn-lt"/>
                    <a:ea typeface="+mn-ea"/>
                    <a:cs typeface="+mn-cs"/>
                  </a:defRPr>
                </a:lvl4pPr>
                <a:lvl5pPr marL="5904647" algn="l" defTabSz="2952323" rtl="0" eaLnBrk="1" latinLnBrk="0" hangingPunct="1">
                  <a:defRPr sz="5800" kern="1200">
                    <a:solidFill>
                      <a:schemeClr val="lt1"/>
                    </a:solidFill>
                    <a:latin typeface="+mn-lt"/>
                    <a:ea typeface="+mn-ea"/>
                    <a:cs typeface="+mn-cs"/>
                  </a:defRPr>
                </a:lvl5pPr>
                <a:lvl6pPr marL="7380808" algn="l" defTabSz="2952323" rtl="0" eaLnBrk="1" latinLnBrk="0" hangingPunct="1">
                  <a:defRPr sz="5800" kern="1200">
                    <a:solidFill>
                      <a:schemeClr val="lt1"/>
                    </a:solidFill>
                    <a:latin typeface="+mn-lt"/>
                    <a:ea typeface="+mn-ea"/>
                    <a:cs typeface="+mn-cs"/>
                  </a:defRPr>
                </a:lvl6pPr>
                <a:lvl7pPr marL="8856970" algn="l" defTabSz="2952323" rtl="0" eaLnBrk="1" latinLnBrk="0" hangingPunct="1">
                  <a:defRPr sz="5800" kern="1200">
                    <a:solidFill>
                      <a:schemeClr val="lt1"/>
                    </a:solidFill>
                    <a:latin typeface="+mn-lt"/>
                    <a:ea typeface="+mn-ea"/>
                    <a:cs typeface="+mn-cs"/>
                  </a:defRPr>
                </a:lvl7pPr>
                <a:lvl8pPr marL="10333131" algn="l" defTabSz="2952323" rtl="0" eaLnBrk="1" latinLnBrk="0" hangingPunct="1">
                  <a:defRPr sz="5800" kern="1200">
                    <a:solidFill>
                      <a:schemeClr val="lt1"/>
                    </a:solidFill>
                    <a:latin typeface="+mn-lt"/>
                    <a:ea typeface="+mn-ea"/>
                    <a:cs typeface="+mn-cs"/>
                  </a:defRPr>
                </a:lvl8pPr>
                <a:lvl9pPr marL="11809293" algn="l" defTabSz="2952323" rtl="0" eaLnBrk="1" latinLnBrk="0" hangingPunct="1">
                  <a:defRPr sz="5800" kern="1200">
                    <a:solidFill>
                      <a:schemeClr val="lt1"/>
                    </a:solidFill>
                    <a:latin typeface="+mn-lt"/>
                    <a:ea typeface="+mn-ea"/>
                    <a:cs typeface="+mn-cs"/>
                  </a:defRPr>
                </a:lvl9pPr>
              </a:lstStyle>
              <a:p>
                <a:pPr algn="ctr"/>
                <a:endParaRPr lang="en-AU" sz="800"/>
              </a:p>
            </p:txBody>
          </p:sp>
        </p:grpSp>
        <p:sp>
          <p:nvSpPr>
            <p:cNvPr id="20" name="TextBox 221"/>
            <p:cNvSpPr txBox="1"/>
            <p:nvPr/>
          </p:nvSpPr>
          <p:spPr>
            <a:xfrm>
              <a:off x="6865909" y="21655441"/>
              <a:ext cx="1131902" cy="338684"/>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f = 20 mm</a:t>
              </a:r>
              <a:endParaRPr lang="en-AU" sz="800" dirty="0"/>
            </a:p>
          </p:txBody>
        </p:sp>
        <p:sp>
          <p:nvSpPr>
            <p:cNvPr id="21" name="TextBox 222"/>
            <p:cNvSpPr txBox="1"/>
            <p:nvPr/>
          </p:nvSpPr>
          <p:spPr>
            <a:xfrm>
              <a:off x="7732684" y="21655441"/>
              <a:ext cx="1131902" cy="338684"/>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f = 20 mm</a:t>
              </a:r>
              <a:endParaRPr lang="en-AU" sz="800" dirty="0"/>
            </a:p>
          </p:txBody>
        </p:sp>
        <p:sp>
          <p:nvSpPr>
            <p:cNvPr id="22" name="TextBox 223"/>
            <p:cNvSpPr txBox="1"/>
            <p:nvPr/>
          </p:nvSpPr>
          <p:spPr>
            <a:xfrm>
              <a:off x="11271872" y="21041915"/>
              <a:ext cx="1226282" cy="532217"/>
            </a:xfrm>
            <a:prstGeom prst="rect">
              <a:avLst/>
            </a:prstGeom>
            <a:noFill/>
          </p:spPr>
          <p:txBody>
            <a:bodyPr wrap="square" rtlCol="0">
              <a:spAutoFit/>
            </a:bodyPr>
            <a:ls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a:lstStyle>
            <a:p>
              <a:pPr algn="ctr"/>
              <a:r>
                <a:rPr lang="en-AU" sz="800" dirty="0" smtClean="0"/>
                <a:t>1880 nm output</a:t>
              </a:r>
              <a:endParaRPr lang="en-AU" sz="800" dirty="0"/>
            </a:p>
          </p:txBody>
        </p:sp>
      </p:grpSp>
      <p:grpSp>
        <p:nvGrpSpPr>
          <p:cNvPr id="48" name="Group 47"/>
          <p:cNvGrpSpPr/>
          <p:nvPr/>
        </p:nvGrpSpPr>
        <p:grpSpPr>
          <a:xfrm>
            <a:off x="5999180" y="4136593"/>
            <a:ext cx="1849420" cy="1729885"/>
            <a:chOff x="5776929" y="4378338"/>
            <a:chExt cx="1950823" cy="2053856"/>
          </a:xfrm>
        </p:grpSpPr>
        <p:grpSp>
          <p:nvGrpSpPr>
            <p:cNvPr id="49" name="Group 48"/>
            <p:cNvGrpSpPr/>
            <p:nvPr/>
          </p:nvGrpSpPr>
          <p:grpSpPr>
            <a:xfrm>
              <a:off x="5776929" y="4378338"/>
              <a:ext cx="1825650" cy="2053856"/>
              <a:chOff x="5776929" y="4378338"/>
              <a:chExt cx="1825650" cy="2053856"/>
            </a:xfrm>
          </p:grpSpPr>
          <p:grpSp>
            <p:nvGrpSpPr>
              <p:cNvPr id="52" name="Group 51"/>
              <p:cNvGrpSpPr>
                <a:grpSpLocks noChangeAspect="1"/>
              </p:cNvGrpSpPr>
              <p:nvPr/>
            </p:nvGrpSpPr>
            <p:grpSpPr>
              <a:xfrm>
                <a:off x="5776929" y="4378338"/>
                <a:ext cx="1825650" cy="2053856"/>
                <a:chOff x="-2618603" y="-8655050"/>
                <a:chExt cx="20459649" cy="23017103"/>
              </a:xfrm>
            </p:grpSpPr>
            <p:pic>
              <p:nvPicPr>
                <p:cNvPr id="54" name="Picture 5" descr="D:\Macquarie\Experiments\ZBLAN\2010.09.30 1% TmZBLAN DPCWG and PCWGs ... used for loss measurement\End_on_PCWG_55nJ.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8603" y="-8655050"/>
                  <a:ext cx="20459649" cy="23017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55" name="Straight Connector 54"/>
                <p:cNvCxnSpPr/>
                <p:nvPr/>
              </p:nvCxnSpPr>
              <p:spPr>
                <a:xfrm>
                  <a:off x="12706987" y="11804600"/>
                  <a:ext cx="449109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7091397" y="6155721"/>
                <a:ext cx="506870" cy="230832"/>
              </a:xfrm>
              <a:prstGeom prst="rect">
                <a:avLst/>
              </a:prstGeom>
              <a:noFill/>
            </p:spPr>
            <p:txBody>
              <a:bodyPr wrap="none" rtlCol="0">
                <a:spAutoFit/>
              </a:bodyPr>
              <a:lstStyle/>
              <a:p>
                <a:r>
                  <a:rPr lang="en-AU" sz="900" dirty="0" smtClean="0">
                    <a:solidFill>
                      <a:schemeClr val="bg1"/>
                    </a:solidFill>
                  </a:rPr>
                  <a:t>50 µm</a:t>
                </a:r>
                <a:endParaRPr lang="en-AU" sz="900" dirty="0">
                  <a:solidFill>
                    <a:schemeClr val="bg1"/>
                  </a:solidFill>
                </a:endParaRPr>
              </a:p>
            </p:txBody>
          </p:sp>
        </p:grpSp>
        <p:cxnSp>
          <p:nvCxnSpPr>
            <p:cNvPr id="50" name="Straight Arrow Connector 49"/>
            <p:cNvCxnSpPr/>
            <p:nvPr/>
          </p:nvCxnSpPr>
          <p:spPr>
            <a:xfrm rot="10800000">
              <a:off x="6653242" y="4560903"/>
              <a:ext cx="219079" cy="146052"/>
            </a:xfrm>
            <a:prstGeom prst="straightConnector1">
              <a:avLst/>
            </a:prstGeom>
            <a:ln w="15875">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799293" y="4633929"/>
              <a:ext cx="928459" cy="246221"/>
            </a:xfrm>
            <a:prstGeom prst="rect">
              <a:avLst/>
            </a:prstGeom>
            <a:noFill/>
          </p:spPr>
          <p:txBody>
            <a:bodyPr wrap="square" rtlCol="0">
              <a:spAutoFit/>
            </a:bodyPr>
            <a:lstStyle/>
            <a:p>
              <a:r>
                <a:rPr lang="en-AU" sz="1000" dirty="0" smtClean="0">
                  <a:solidFill>
                    <a:schemeClr val="bg1"/>
                  </a:solidFill>
                </a:rPr>
                <a:t>Top surface</a:t>
              </a:r>
              <a:endParaRPr lang="en-AU" sz="1000" dirty="0">
                <a:solidFill>
                  <a:schemeClr val="bg1"/>
                </a:solidFill>
              </a:endParaRPr>
            </a:p>
          </p:txBody>
        </p:sp>
      </p:grpSp>
    </p:spTree>
    <p:extLst>
      <p:ext uri="{BB962C8B-B14F-4D97-AF65-F5344CB8AC3E}">
        <p14:creationId xmlns:p14="http://schemas.microsoft.com/office/powerpoint/2010/main" val="3478645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MQ stacked 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14300"/>
            <a:ext cx="12954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l="51810" r="5559" b="845"/>
          <a:stretch>
            <a:fillRect/>
          </a:stretch>
        </p:blipFill>
        <p:spPr bwMode="auto">
          <a:xfrm>
            <a:off x="1619672" y="206263"/>
            <a:ext cx="1763764" cy="93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0" y="5881078"/>
            <a:ext cx="941405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AU" sz="2400" i="1" dirty="0" smtClean="0">
                <a:solidFill>
                  <a:schemeClr val="bg1"/>
                </a:solidFill>
                <a:latin typeface="Century Gothic" pitchFamily="34" charset="0"/>
              </a:rPr>
              <a:t>Goal: </a:t>
            </a:r>
            <a:r>
              <a:rPr lang="en-AU" sz="2800" i="1" dirty="0" smtClean="0">
                <a:solidFill>
                  <a:schemeClr val="bg1"/>
                </a:solidFill>
                <a:latin typeface="Century Gothic" pitchFamily="34" charset="0"/>
              </a:rPr>
              <a:t>to</a:t>
            </a:r>
            <a:r>
              <a:rPr lang="en-AU" sz="2400" i="1" dirty="0" smtClean="0">
                <a:solidFill>
                  <a:schemeClr val="bg1"/>
                </a:solidFill>
                <a:latin typeface="Century Gothic" pitchFamily="34" charset="0"/>
              </a:rPr>
              <a:t> make this type of interaction with </a:t>
            </a:r>
            <a:r>
              <a:rPr lang="en-AU" sz="2400" i="1" dirty="0" err="1" smtClean="0">
                <a:solidFill>
                  <a:schemeClr val="bg1"/>
                </a:solidFill>
                <a:latin typeface="Century Gothic" pitchFamily="34" charset="0"/>
              </a:rPr>
              <a:t>OptoFab</a:t>
            </a:r>
            <a:r>
              <a:rPr lang="en-AU" sz="2400" i="1" dirty="0" smtClean="0">
                <a:solidFill>
                  <a:schemeClr val="bg1"/>
                </a:solidFill>
                <a:latin typeface="Century Gothic" pitchFamily="34" charset="0"/>
              </a:rPr>
              <a:t> happen for a wide range of users. </a:t>
            </a:r>
            <a:r>
              <a:rPr lang="en-AU" sz="2000" b="0" i="1" dirty="0" smtClean="0">
                <a:solidFill>
                  <a:schemeClr val="bg1"/>
                </a:solidFill>
                <a:latin typeface="Century Gothic" pitchFamily="34" charset="0"/>
              </a:rPr>
              <a:t>(And in the long term </a:t>
            </a:r>
            <a:r>
              <a:rPr lang="en-AU" sz="2000" b="0" i="1" dirty="0">
                <a:solidFill>
                  <a:schemeClr val="bg1"/>
                </a:solidFill>
                <a:latin typeface="Century Gothic" pitchFamily="34" charset="0"/>
              </a:rPr>
              <a:t>$</a:t>
            </a:r>
            <a:r>
              <a:rPr lang="en-AU" sz="2000" b="0" i="1" dirty="0" smtClean="0">
                <a:solidFill>
                  <a:schemeClr val="bg1"/>
                </a:solidFill>
                <a:latin typeface="Century Gothic" pitchFamily="34" charset="0"/>
              </a:rPr>
              <a:t>elf $</a:t>
            </a:r>
            <a:r>
              <a:rPr lang="en-AU" sz="2000" b="0" i="1" dirty="0" err="1" smtClean="0">
                <a:solidFill>
                  <a:schemeClr val="bg1"/>
                </a:solidFill>
                <a:latin typeface="Century Gothic" pitchFamily="34" charset="0"/>
              </a:rPr>
              <a:t>ustaining</a:t>
            </a:r>
            <a:r>
              <a:rPr lang="en-AU" sz="2000" i="1" dirty="0" smtClean="0">
                <a:solidFill>
                  <a:schemeClr val="bg1"/>
                </a:solidFill>
                <a:latin typeface="Century Gothic" pitchFamily="34" charset="0"/>
              </a:rPr>
              <a:t>)  </a:t>
            </a:r>
            <a:endParaRPr lang="en-AU" sz="2000" i="1" dirty="0">
              <a:solidFill>
                <a:schemeClr val="bg1"/>
              </a:solidFill>
              <a:latin typeface="Century Gothic" pitchFamily="34" charset="0"/>
            </a:endParaRPr>
          </a:p>
        </p:txBody>
      </p:sp>
      <p:pic>
        <p:nvPicPr>
          <p:cNvPr id="7" name="Picture 1" descr="D:\Macquarie\Experiments\ZBLAN\2010.09.xx 2.5% TmZBLAN dicing and polishing\DSC00855.JP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323528" y="2030087"/>
            <a:ext cx="2423786" cy="1738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48878" y="4068922"/>
            <a:ext cx="3470306" cy="923330"/>
          </a:xfrm>
          <a:prstGeom prst="rect">
            <a:avLst/>
          </a:prstGeom>
          <a:noFill/>
        </p:spPr>
        <p:txBody>
          <a:bodyPr wrap="square" rtlCol="0">
            <a:spAutoFit/>
          </a:bodyPr>
          <a:lstStyle/>
          <a:p>
            <a:r>
              <a:rPr lang="en-AU" dirty="0" smtClean="0"/>
              <a:t>Ingot of Tm</a:t>
            </a:r>
            <a:r>
              <a:rPr lang="en-AU" baseline="30000" dirty="0" smtClean="0"/>
              <a:t>3+ </a:t>
            </a:r>
            <a:r>
              <a:rPr lang="en-AU" dirty="0" smtClean="0"/>
              <a:t>doped ZBLAN, fabricated from melt at University of Adelaide. </a:t>
            </a:r>
            <a:endParaRPr lang="en-AU" dirty="0"/>
          </a:p>
        </p:txBody>
      </p:sp>
      <p:pic>
        <p:nvPicPr>
          <p:cNvPr id="7680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4709" y="1382813"/>
            <a:ext cx="3599911" cy="1661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860533" y="4841776"/>
            <a:ext cx="3790578" cy="923330"/>
          </a:xfrm>
          <a:prstGeom prst="rect">
            <a:avLst/>
          </a:prstGeom>
          <a:noFill/>
        </p:spPr>
        <p:txBody>
          <a:bodyPr wrap="square" rtlCol="0">
            <a:spAutoFit/>
          </a:bodyPr>
          <a:lstStyle/>
          <a:p>
            <a:r>
              <a:rPr lang="en-AU" dirty="0" smtClean="0"/>
              <a:t>Femtosecond laser inscription of waveguides and characterisation at Macquarie</a:t>
            </a:r>
            <a:endParaRPr lang="en-AU" dirty="0"/>
          </a:p>
        </p:txBody>
      </p:sp>
      <p:grpSp>
        <p:nvGrpSpPr>
          <p:cNvPr id="41" name="Group 40"/>
          <p:cNvGrpSpPr>
            <a:grpSpLocks noChangeAspect="1"/>
          </p:cNvGrpSpPr>
          <p:nvPr/>
        </p:nvGrpSpPr>
        <p:grpSpPr>
          <a:xfrm>
            <a:off x="3781214" y="3160465"/>
            <a:ext cx="1949216" cy="1626710"/>
            <a:chOff x="6907186" y="19354829"/>
            <a:chExt cx="2819109" cy="2352675"/>
          </a:xfrm>
        </p:grpSpPr>
        <p:grpSp>
          <p:nvGrpSpPr>
            <p:cNvPr id="42" name="Group 41"/>
            <p:cNvGrpSpPr>
              <a:grpSpLocks noChangeAspect="1"/>
            </p:cNvGrpSpPr>
            <p:nvPr/>
          </p:nvGrpSpPr>
          <p:grpSpPr>
            <a:xfrm>
              <a:off x="6907186" y="19354829"/>
              <a:ext cx="2819109" cy="2352675"/>
              <a:chOff x="-2419350" y="-523875"/>
              <a:chExt cx="5238750" cy="4371975"/>
            </a:xfrm>
          </p:grpSpPr>
          <p:pic>
            <p:nvPicPr>
              <p:cNvPr id="46" name="Picture 45" descr="D:\Macquarie\Experiments\ZBLAN\2011.01.05 ZBLAN DPCWG RIPs\Dodecagon 50nJ detector moved -2 modified for paper.emf"/>
              <p:cNvPicPr>
                <a:picLocks noChangeAspect="1" noChangeArrowheads="1"/>
              </p:cNvPicPr>
              <p:nvPr/>
            </p:nvPicPr>
            <p:blipFill>
              <a:blip r:embed="rId7" cstate="print">
                <a:extLst>
                  <a:ext uri="{28A0092B-C50C-407E-A947-70E740481C1C}">
                    <a14:useLocalDpi xmlns:a14="http://schemas.microsoft.com/office/drawing/2010/main" val="0"/>
                  </a:ext>
                </a:extLst>
              </a:blip>
              <a:srcRect l="31857" t="4615" r="28857" b="5561"/>
              <a:stretch>
                <a:fillRect/>
              </a:stretch>
            </p:blipFill>
            <p:spPr bwMode="auto">
              <a:xfrm>
                <a:off x="-2419350" y="-523875"/>
                <a:ext cx="5238750" cy="4371975"/>
              </a:xfrm>
              <a:prstGeom prst="rect">
                <a:avLst/>
              </a:prstGeom>
              <a:noFill/>
            </p:spPr>
          </p:pic>
          <p:pic>
            <p:nvPicPr>
              <p:cNvPr id="47" name="Picture 46" descr="D:\Macquarie\Experiments\ZBLAN\2011.01.05 ZBLAN DPCWG RIPs\Dodecagon 50nJ detector moved -2 modified for pap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6865" y="-382273"/>
                <a:ext cx="3964781" cy="3960064"/>
              </a:xfrm>
              <a:prstGeom prst="rect">
                <a:avLst/>
              </a:prstGeom>
              <a:noFill/>
              <a:ln w="6350">
                <a:solidFill>
                  <a:schemeClr val="tx1"/>
                </a:solidFill>
              </a:ln>
            </p:spPr>
          </p:pic>
        </p:grpSp>
        <p:pic>
          <p:nvPicPr>
            <p:cNvPr id="45" name="Picture 44" descr="D:\Macquarie\Experiments\ZBLAN\2011.01.07 2.5%TmZBLAN DPCWBGs first successfull and newer ones\50nJ Dodecagon DPCWG END ON.jpg"/>
            <p:cNvPicPr>
              <a:picLocks noChangeAspect="1" noChangeArrowheads="1"/>
            </p:cNvPicPr>
            <p:nvPr/>
          </p:nvPicPr>
          <p:blipFill>
            <a:blip r:embed="rId9" cstate="print">
              <a:lum contrast="40000"/>
              <a:extLst>
                <a:ext uri="{28A0092B-C50C-407E-A947-70E740481C1C}">
                  <a14:useLocalDpi xmlns:a14="http://schemas.microsoft.com/office/drawing/2010/main" val="0"/>
                </a:ext>
              </a:extLst>
            </a:blip>
            <a:srcRect/>
            <a:stretch>
              <a:fillRect/>
            </a:stretch>
          </p:blipFill>
          <p:spPr bwMode="auto">
            <a:xfrm rot="10800000">
              <a:off x="7087440" y="19431022"/>
              <a:ext cx="714380" cy="697233"/>
            </a:xfrm>
            <a:prstGeom prst="rect">
              <a:avLst/>
            </a:prstGeom>
            <a:noFill/>
            <a:ln w="6350">
              <a:solidFill>
                <a:schemeClr val="tx1"/>
              </a:solidFill>
            </a:ln>
          </p:spPr>
        </p:pic>
      </p:grpSp>
      <p:pic>
        <p:nvPicPr>
          <p:cNvPr id="48" name="Picture 4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6216" y="2395698"/>
            <a:ext cx="2524423" cy="1634897"/>
          </a:xfrm>
          <a:prstGeom prst="ellipse">
            <a:avLst/>
          </a:prstGeom>
          <a:noFill/>
          <a:ln w="9525">
            <a:noFill/>
            <a:miter lim="800000"/>
            <a:headEnd/>
            <a:tailEnd/>
          </a:ln>
          <a:effectLst/>
        </p:spPr>
      </p:pic>
      <p:pic>
        <p:nvPicPr>
          <p:cNvPr id="49" name="Picture 48" descr="D:\Macquarie\Experiments\ZBLAN\2010.12.16 TmZBLAN Laser\50%_slope_edited_graph.e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632" y="1367897"/>
            <a:ext cx="6477567" cy="4502277"/>
          </a:xfrm>
          <a:prstGeom prst="rect">
            <a:avLst/>
          </a:prstGeom>
          <a:solidFill>
            <a:schemeClr val="bg1"/>
          </a:solidFill>
        </p:spPr>
      </p:pic>
      <p:sp>
        <p:nvSpPr>
          <p:cNvPr id="3" name="TextBox 2"/>
          <p:cNvSpPr txBox="1"/>
          <p:nvPr/>
        </p:nvSpPr>
        <p:spPr>
          <a:xfrm>
            <a:off x="6399783" y="4068922"/>
            <a:ext cx="2664296" cy="923330"/>
          </a:xfrm>
          <a:prstGeom prst="rect">
            <a:avLst/>
          </a:prstGeom>
          <a:noFill/>
        </p:spPr>
        <p:txBody>
          <a:bodyPr wrap="square" rtlCol="0">
            <a:spAutoFit/>
          </a:bodyPr>
          <a:lstStyle/>
          <a:p>
            <a:r>
              <a:rPr lang="en-AU" dirty="0" smtClean="0"/>
              <a:t>Laser assembly and characterisation at Adelaide</a:t>
            </a:r>
            <a:endParaRPr lang="en-AU" dirty="0"/>
          </a:p>
        </p:txBody>
      </p:sp>
    </p:spTree>
    <p:extLst>
      <p:ext uri="{BB962C8B-B14F-4D97-AF65-F5344CB8AC3E}">
        <p14:creationId xmlns:p14="http://schemas.microsoft.com/office/powerpoint/2010/main" val="37049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p:cNvSpPr>
          <p:nvPr>
            <p:ph type="title" idx="4294967295"/>
          </p:nvPr>
        </p:nvSpPr>
        <p:spPr/>
        <p:txBody>
          <a:bodyPr/>
          <a:lstStyle/>
          <a:p>
            <a:r>
              <a:rPr lang="en-AU" smtClean="0">
                <a:latin typeface="Arial" charset="0"/>
              </a:rPr>
              <a:t>Track Record</a:t>
            </a:r>
            <a:endParaRPr lang="en-US" smtClean="0">
              <a:latin typeface="Arial" charset="0"/>
            </a:endParaRPr>
          </a:p>
        </p:txBody>
      </p:sp>
      <p:sp>
        <p:nvSpPr>
          <p:cNvPr id="47110" name="Rectangle 3"/>
          <p:cNvSpPr>
            <a:spLocks noGrp="1"/>
          </p:cNvSpPr>
          <p:nvPr>
            <p:ph type="body" idx="4294967295"/>
          </p:nvPr>
        </p:nvSpPr>
        <p:spPr>
          <a:xfrm>
            <a:off x="467544" y="1897856"/>
            <a:ext cx="3827463" cy="4525963"/>
          </a:xfrm>
        </p:spPr>
        <p:txBody>
          <a:bodyPr/>
          <a:lstStyle/>
          <a:p>
            <a:r>
              <a:rPr lang="en-AU" sz="2000" dirty="0" smtClean="0">
                <a:latin typeface="Arial" charset="0"/>
              </a:rPr>
              <a:t>Solid growth</a:t>
            </a:r>
          </a:p>
          <a:p>
            <a:r>
              <a:rPr lang="en-AU" sz="2000" dirty="0" smtClean="0">
                <a:latin typeface="Arial" charset="0"/>
              </a:rPr>
              <a:t>Large external user base</a:t>
            </a:r>
          </a:p>
          <a:p>
            <a:pPr lvl="1"/>
            <a:r>
              <a:rPr lang="en-AU" sz="1600" dirty="0" smtClean="0">
                <a:latin typeface="Arial" charset="0"/>
                <a:ea typeface="ＭＳ Ｐゴシック" pitchFamily="34" charset="-128"/>
              </a:rPr>
              <a:t>2009-10 reporting period = 64%</a:t>
            </a:r>
          </a:p>
          <a:p>
            <a:r>
              <a:rPr lang="en-AU" sz="2000" dirty="0" smtClean="0">
                <a:latin typeface="Arial" charset="0"/>
              </a:rPr>
              <a:t>Track record industry / PFRA interaction</a:t>
            </a:r>
          </a:p>
          <a:p>
            <a:pPr lvl="1"/>
            <a:r>
              <a:rPr lang="en-AU" sz="1600" dirty="0" smtClean="0">
                <a:latin typeface="Arial" charset="0"/>
                <a:ea typeface="ＭＳ Ｐゴシック" pitchFamily="34" charset="-128"/>
              </a:rPr>
              <a:t>2009-10 reporting period = 17%</a:t>
            </a:r>
          </a:p>
          <a:p>
            <a:r>
              <a:rPr lang="en-AU" sz="2000" dirty="0" smtClean="0">
                <a:latin typeface="Arial" charset="0"/>
              </a:rPr>
              <a:t>User satisfaction - high</a:t>
            </a:r>
          </a:p>
          <a:p>
            <a:endParaRPr lang="en-US" sz="2000" dirty="0" smtClean="0">
              <a:latin typeface="Arial" charset="0"/>
            </a:endParaRPr>
          </a:p>
        </p:txBody>
      </p:sp>
      <p:sp>
        <p:nvSpPr>
          <p:cNvPr id="47111" name="Text Box 4"/>
          <p:cNvSpPr txBox="1">
            <a:spLocks noChangeArrowheads="1"/>
          </p:cNvSpPr>
          <p:nvPr/>
        </p:nvSpPr>
        <p:spPr bwMode="auto">
          <a:xfrm>
            <a:off x="303213" y="5962650"/>
            <a:ext cx="2878137" cy="922338"/>
          </a:xfrm>
          <a:prstGeom prst="rect">
            <a:avLst/>
          </a:prstGeom>
          <a:noFill/>
          <a:ln w="9525">
            <a:noFill/>
            <a:miter lim="800000"/>
            <a:headEnd/>
            <a:tailEnd/>
          </a:ln>
        </p:spPr>
        <p:txBody>
          <a:bodyPr wrap="none">
            <a:spAutoFit/>
          </a:bodyPr>
          <a:lstStyle/>
          <a:p>
            <a:r>
              <a:rPr lang="en-US" sz="5400" b="0">
                <a:solidFill>
                  <a:srgbClr val="C0C0C0"/>
                </a:solidFill>
              </a:rPr>
              <a:t>OptoFab</a:t>
            </a:r>
          </a:p>
        </p:txBody>
      </p:sp>
      <p:graphicFrame>
        <p:nvGraphicFramePr>
          <p:cNvPr id="47108" name="Object 4"/>
          <p:cNvGraphicFramePr>
            <a:graphicFrameLocks noChangeAspect="1"/>
          </p:cNvGraphicFramePr>
          <p:nvPr/>
        </p:nvGraphicFramePr>
        <p:xfrm>
          <a:off x="4211638" y="1773238"/>
          <a:ext cx="4708525" cy="3527425"/>
        </p:xfrm>
        <a:graphic>
          <a:graphicData uri="http://schemas.openxmlformats.org/presentationml/2006/ole">
            <mc:AlternateContent xmlns:mc="http://schemas.openxmlformats.org/markup-compatibility/2006">
              <mc:Choice xmlns:v="urn:schemas-microsoft-com:vml" Requires="v">
                <p:oleObj spid="_x0000_s75814" name="SPW 8.0 Graph" r:id="rId3" imgW="5956200" imgH="4464000" progId="SigmaPlotGraphicObject.7">
                  <p:embed/>
                </p:oleObj>
              </mc:Choice>
              <mc:Fallback>
                <p:oleObj name="SPW 8.0 Graph" r:id="rId3" imgW="5956200" imgH="4464000" progId="SigmaPlotGraphicObjec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773238"/>
                        <a:ext cx="4708525"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59496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idx="4294967295"/>
          </p:nvPr>
        </p:nvSpPr>
        <p:spPr>
          <a:xfrm>
            <a:off x="-36513" y="274638"/>
            <a:ext cx="8229601" cy="1143000"/>
          </a:xfrm>
        </p:spPr>
        <p:txBody>
          <a:bodyPr/>
          <a:lstStyle/>
          <a:p>
            <a:r>
              <a:rPr lang="en-AU" sz="3600" smtClean="0">
                <a:latin typeface="Arial" charset="0"/>
              </a:rPr>
              <a:t>Benefits due to NCRIS &amp; EIF support</a:t>
            </a:r>
            <a:endParaRPr lang="en-US" sz="3600" smtClean="0">
              <a:latin typeface="Arial" charset="0"/>
            </a:endParaRPr>
          </a:p>
        </p:txBody>
      </p:sp>
      <p:sp>
        <p:nvSpPr>
          <p:cNvPr id="48130" name="Rectangle 3"/>
          <p:cNvSpPr>
            <a:spLocks noGrp="1"/>
          </p:cNvSpPr>
          <p:nvPr>
            <p:ph type="body" idx="4294967295"/>
          </p:nvPr>
        </p:nvSpPr>
        <p:spPr>
          <a:xfrm>
            <a:off x="457200" y="1628775"/>
            <a:ext cx="8229600" cy="4352925"/>
          </a:xfrm>
        </p:spPr>
        <p:txBody>
          <a:bodyPr/>
          <a:lstStyle/>
          <a:p>
            <a:pPr>
              <a:buFont typeface="Arial" charset="0"/>
              <a:buNone/>
            </a:pPr>
            <a:r>
              <a:rPr lang="en-AU" sz="2000" b="1" smtClean="0">
                <a:latin typeface="Arial" charset="0"/>
              </a:rPr>
              <a:t>NCRIS Investment:</a:t>
            </a:r>
          </a:p>
          <a:p>
            <a:r>
              <a:rPr lang="en-AU" sz="2000" smtClean="0">
                <a:latin typeface="Arial" charset="0"/>
              </a:rPr>
              <a:t>Optofab established on existing facilities</a:t>
            </a:r>
          </a:p>
          <a:p>
            <a:pPr lvl="1"/>
            <a:r>
              <a:rPr lang="en-AU" sz="2000" smtClean="0">
                <a:latin typeface="Arial" charset="0"/>
                <a:ea typeface="ＭＳ Ｐゴシック" pitchFamily="34" charset="-128"/>
              </a:rPr>
              <a:t>Infrastructure ranging from low to high tech</a:t>
            </a:r>
          </a:p>
          <a:p>
            <a:pPr lvl="1"/>
            <a:r>
              <a:rPr lang="en-AU" sz="2000" smtClean="0">
                <a:latin typeface="Arial" charset="0"/>
                <a:ea typeface="ＭＳ Ｐゴシック" pitchFamily="34" charset="-128"/>
              </a:rPr>
              <a:t>Predominantly customised systems</a:t>
            </a:r>
          </a:p>
          <a:p>
            <a:pPr lvl="1">
              <a:buFont typeface="Arial" charset="0"/>
              <a:buNone/>
            </a:pPr>
            <a:endParaRPr lang="en-AU" sz="2000" smtClean="0">
              <a:latin typeface="Arial" charset="0"/>
              <a:ea typeface="ＭＳ Ｐゴシック" pitchFamily="34" charset="-128"/>
            </a:endParaRPr>
          </a:p>
          <a:p>
            <a:pPr>
              <a:buFont typeface="Arial" charset="0"/>
              <a:buNone/>
            </a:pPr>
            <a:r>
              <a:rPr lang="en-AU" sz="2000" b="1" smtClean="0">
                <a:latin typeface="Arial" charset="0"/>
              </a:rPr>
              <a:t>EIF Investment:</a:t>
            </a:r>
          </a:p>
          <a:p>
            <a:r>
              <a:rPr lang="en-AU" sz="2000" smtClean="0">
                <a:latin typeface="Arial" charset="0"/>
              </a:rPr>
              <a:t>Build new, transformational facilities</a:t>
            </a:r>
          </a:p>
          <a:p>
            <a:pPr lvl="1"/>
            <a:r>
              <a:rPr lang="en-AU" sz="2000" smtClean="0">
                <a:latin typeface="Arial" charset="0"/>
                <a:ea typeface="ＭＳ Ｐゴシック" pitchFamily="34" charset="-128"/>
              </a:rPr>
              <a:t>Many customised systems</a:t>
            </a:r>
          </a:p>
          <a:p>
            <a:pPr lvl="1"/>
            <a:r>
              <a:rPr lang="en-AU" sz="2000" smtClean="0">
                <a:latin typeface="Arial" charset="0"/>
                <a:ea typeface="ＭＳ Ｐゴシック" pitchFamily="34" charset="-128"/>
              </a:rPr>
              <a:t>Increased emphasis on integration</a:t>
            </a:r>
          </a:p>
          <a:p>
            <a:pPr lvl="1"/>
            <a:r>
              <a:rPr lang="en-AU" sz="2000" smtClean="0">
                <a:latin typeface="Arial" charset="0"/>
                <a:ea typeface="ＭＳ Ｐゴシック" pitchFamily="34" charset="-128"/>
              </a:rPr>
              <a:t>Large scale wafer, optical lithography</a:t>
            </a:r>
          </a:p>
          <a:p>
            <a:pPr lvl="1"/>
            <a:endParaRPr lang="en-AU" sz="2000" smtClean="0">
              <a:latin typeface="Arial" charset="0"/>
              <a:ea typeface="ＭＳ Ｐゴシック" pitchFamily="34" charset="-128"/>
            </a:endParaRPr>
          </a:p>
          <a:p>
            <a:pPr lvl="1"/>
            <a:endParaRPr lang="en-AU" smtClean="0">
              <a:latin typeface="Arial" charset="0"/>
              <a:ea typeface="ＭＳ Ｐゴシック" pitchFamily="34" charset="-128"/>
            </a:endParaRPr>
          </a:p>
          <a:p>
            <a:pPr lvl="1"/>
            <a:endParaRPr lang="en-AU" smtClean="0">
              <a:latin typeface="Arial" charset="0"/>
              <a:ea typeface="ＭＳ Ｐゴシック" pitchFamily="34" charset="-128"/>
            </a:endParaRPr>
          </a:p>
          <a:p>
            <a:endParaRPr lang="en-US" smtClean="0">
              <a:latin typeface="Arial" charset="0"/>
            </a:endParaRPr>
          </a:p>
        </p:txBody>
      </p:sp>
      <p:sp>
        <p:nvSpPr>
          <p:cNvPr id="48131" name="Text Box 4"/>
          <p:cNvSpPr txBox="1">
            <a:spLocks noChangeArrowheads="1"/>
          </p:cNvSpPr>
          <p:nvPr/>
        </p:nvSpPr>
        <p:spPr bwMode="auto">
          <a:xfrm>
            <a:off x="303213" y="5962650"/>
            <a:ext cx="2878137" cy="922338"/>
          </a:xfrm>
          <a:prstGeom prst="rect">
            <a:avLst/>
          </a:prstGeom>
          <a:noFill/>
          <a:ln w="9525">
            <a:noFill/>
            <a:miter lim="800000"/>
            <a:headEnd/>
            <a:tailEnd/>
          </a:ln>
        </p:spPr>
        <p:txBody>
          <a:bodyPr wrap="none">
            <a:spAutoFit/>
          </a:bodyPr>
          <a:lstStyle/>
          <a:p>
            <a:r>
              <a:rPr lang="en-US" sz="5400" b="0">
                <a:solidFill>
                  <a:srgbClr val="C0C0C0"/>
                </a:solidFill>
              </a:rPr>
              <a:t>OptoFab</a:t>
            </a:r>
          </a:p>
        </p:txBody>
      </p:sp>
    </p:spTree>
    <p:extLst>
      <p:ext uri="{BB962C8B-B14F-4D97-AF65-F5344CB8AC3E}">
        <p14:creationId xmlns:p14="http://schemas.microsoft.com/office/powerpoint/2010/main" val="1119586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title" idx="4294967295"/>
          </p:nvPr>
        </p:nvSpPr>
        <p:spPr>
          <a:xfrm>
            <a:off x="0" y="274638"/>
            <a:ext cx="9144000" cy="1143000"/>
          </a:xfrm>
        </p:spPr>
        <p:txBody>
          <a:bodyPr/>
          <a:lstStyle/>
          <a:p>
            <a:r>
              <a:rPr lang="en-AU" sz="3600" smtClean="0">
                <a:latin typeface="Arial" charset="0"/>
              </a:rPr>
              <a:t>Benefits due to NCRIS &amp; EIF support (cont.)</a:t>
            </a:r>
            <a:endParaRPr lang="en-US" sz="3600" smtClean="0">
              <a:latin typeface="Arial" charset="0"/>
            </a:endParaRPr>
          </a:p>
        </p:txBody>
      </p:sp>
      <p:sp>
        <p:nvSpPr>
          <p:cNvPr id="49154" name="Rectangle 3"/>
          <p:cNvSpPr>
            <a:spLocks noGrp="1"/>
          </p:cNvSpPr>
          <p:nvPr>
            <p:ph type="body" idx="4294967295"/>
          </p:nvPr>
        </p:nvSpPr>
        <p:spPr/>
        <p:txBody>
          <a:bodyPr/>
          <a:lstStyle/>
          <a:p>
            <a:pPr>
              <a:lnSpc>
                <a:spcPct val="80000"/>
              </a:lnSpc>
              <a:buFont typeface="Arial" charset="0"/>
              <a:buNone/>
            </a:pPr>
            <a:r>
              <a:rPr lang="en-AU" sz="2000" b="1" smtClean="0">
                <a:latin typeface="Arial" charset="0"/>
              </a:rPr>
              <a:t>NCRIS Investment:</a:t>
            </a:r>
          </a:p>
          <a:p>
            <a:pPr>
              <a:lnSpc>
                <a:spcPct val="80000"/>
              </a:lnSpc>
            </a:pPr>
            <a:r>
              <a:rPr lang="en-AU" sz="2000" smtClean="0">
                <a:latin typeface="Arial" charset="0"/>
              </a:rPr>
              <a:t>Major benefits </a:t>
            </a:r>
          </a:p>
          <a:p>
            <a:pPr lvl="1">
              <a:lnSpc>
                <a:spcPct val="80000"/>
              </a:lnSpc>
            </a:pPr>
            <a:r>
              <a:rPr lang="en-AU" sz="2000" smtClean="0">
                <a:latin typeface="Arial" charset="0"/>
                <a:ea typeface="ＭＳ Ｐゴシック" pitchFamily="34" charset="-128"/>
              </a:rPr>
              <a:t>facilitate access to established, mature expertise</a:t>
            </a:r>
          </a:p>
          <a:p>
            <a:pPr lvl="1">
              <a:lnSpc>
                <a:spcPct val="80000"/>
              </a:lnSpc>
            </a:pPr>
            <a:r>
              <a:rPr lang="en-AU" sz="2000" smtClean="0">
                <a:latin typeface="Arial" charset="0"/>
                <a:ea typeface="ＭＳ Ｐゴシック" pitchFamily="34" charset="-128"/>
              </a:rPr>
              <a:t>ensure continuity of expertise</a:t>
            </a:r>
          </a:p>
          <a:p>
            <a:pPr lvl="1">
              <a:lnSpc>
                <a:spcPct val="80000"/>
              </a:lnSpc>
            </a:pPr>
            <a:r>
              <a:rPr lang="en-AU" sz="2000" smtClean="0">
                <a:latin typeface="Arial" charset="0"/>
                <a:ea typeface="ＭＳ Ｐゴシック" pitchFamily="34" charset="-128"/>
              </a:rPr>
              <a:t>support facility operating / maintenance costs</a:t>
            </a:r>
          </a:p>
          <a:p>
            <a:pPr lvl="1">
              <a:lnSpc>
                <a:spcPct val="80000"/>
              </a:lnSpc>
            </a:pPr>
            <a:endParaRPr lang="en-AU" sz="2000" smtClean="0">
              <a:latin typeface="Arial" charset="0"/>
              <a:ea typeface="ＭＳ Ｐゴシック" pitchFamily="34" charset="-128"/>
            </a:endParaRPr>
          </a:p>
          <a:p>
            <a:pPr>
              <a:lnSpc>
                <a:spcPct val="80000"/>
              </a:lnSpc>
              <a:buFont typeface="Arial" charset="0"/>
              <a:buNone/>
            </a:pPr>
            <a:r>
              <a:rPr lang="en-AU" sz="2000" b="1" smtClean="0">
                <a:latin typeface="Arial" charset="0"/>
              </a:rPr>
              <a:t>EIF Investment:</a:t>
            </a:r>
          </a:p>
          <a:p>
            <a:pPr>
              <a:lnSpc>
                <a:spcPct val="80000"/>
              </a:lnSpc>
            </a:pPr>
            <a:r>
              <a:rPr lang="en-AU" sz="2000" smtClean="0">
                <a:latin typeface="Arial" charset="0"/>
              </a:rPr>
              <a:t>Major benefits:</a:t>
            </a:r>
          </a:p>
          <a:p>
            <a:pPr lvl="1">
              <a:lnSpc>
                <a:spcPct val="80000"/>
              </a:lnSpc>
            </a:pPr>
            <a:r>
              <a:rPr lang="en-AU" sz="2000" smtClean="0">
                <a:latin typeface="Arial" charset="0"/>
                <a:ea typeface="ＭＳ Ｐゴシック" pitchFamily="34" charset="-128"/>
              </a:rPr>
              <a:t>Enable open access to emerging expertise</a:t>
            </a:r>
          </a:p>
          <a:p>
            <a:pPr lvl="1">
              <a:lnSpc>
                <a:spcPct val="80000"/>
              </a:lnSpc>
            </a:pPr>
            <a:r>
              <a:rPr lang="en-AU" sz="2000" smtClean="0">
                <a:latin typeface="Arial" charset="0"/>
                <a:ea typeface="ＭＳ Ｐゴシック" pitchFamily="34" charset="-128"/>
              </a:rPr>
              <a:t>Fast track development of emerging expertise</a:t>
            </a:r>
          </a:p>
          <a:p>
            <a:pPr lvl="2">
              <a:lnSpc>
                <a:spcPct val="80000"/>
              </a:lnSpc>
            </a:pPr>
            <a:r>
              <a:rPr lang="en-AU" sz="1600" smtClean="0">
                <a:latin typeface="Arial" charset="0"/>
                <a:ea typeface="ＭＳ Ｐゴシック" pitchFamily="34" charset="-128"/>
              </a:rPr>
              <a:t>personnel + equipment</a:t>
            </a:r>
          </a:p>
          <a:p>
            <a:pPr lvl="1">
              <a:lnSpc>
                <a:spcPct val="80000"/>
              </a:lnSpc>
            </a:pPr>
            <a:endParaRPr lang="en-AU" sz="2000" smtClean="0">
              <a:latin typeface="Arial" charset="0"/>
              <a:ea typeface="ＭＳ Ｐゴシック" pitchFamily="34" charset="-128"/>
            </a:endParaRPr>
          </a:p>
        </p:txBody>
      </p:sp>
      <p:sp>
        <p:nvSpPr>
          <p:cNvPr id="49155" name="Text Box 4"/>
          <p:cNvSpPr txBox="1">
            <a:spLocks noChangeArrowheads="1"/>
          </p:cNvSpPr>
          <p:nvPr/>
        </p:nvSpPr>
        <p:spPr bwMode="auto">
          <a:xfrm>
            <a:off x="303213" y="5962650"/>
            <a:ext cx="2878137" cy="922338"/>
          </a:xfrm>
          <a:prstGeom prst="rect">
            <a:avLst/>
          </a:prstGeom>
          <a:noFill/>
          <a:ln w="9525">
            <a:noFill/>
            <a:miter lim="800000"/>
            <a:headEnd/>
            <a:tailEnd/>
          </a:ln>
        </p:spPr>
        <p:txBody>
          <a:bodyPr wrap="none">
            <a:spAutoFit/>
          </a:bodyPr>
          <a:lstStyle/>
          <a:p>
            <a:r>
              <a:rPr lang="en-US" sz="5400" b="0">
                <a:solidFill>
                  <a:srgbClr val="C0C0C0"/>
                </a:solidFill>
              </a:rPr>
              <a:t>OptoFab</a:t>
            </a:r>
          </a:p>
        </p:txBody>
      </p:sp>
    </p:spTree>
    <p:extLst>
      <p:ext uri="{BB962C8B-B14F-4D97-AF65-F5344CB8AC3E}">
        <p14:creationId xmlns:p14="http://schemas.microsoft.com/office/powerpoint/2010/main" val="3886299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idx="4294967295"/>
          </p:nvPr>
        </p:nvSpPr>
        <p:spPr>
          <a:xfrm>
            <a:off x="457200" y="306526"/>
            <a:ext cx="8229600" cy="1143000"/>
          </a:xfrm>
        </p:spPr>
        <p:txBody>
          <a:bodyPr/>
          <a:lstStyle/>
          <a:p>
            <a:r>
              <a:rPr lang="en-AU" sz="4000" smtClean="0">
                <a:latin typeface="Arial" charset="0"/>
              </a:rPr>
              <a:t>New Home for Optofab</a:t>
            </a:r>
          </a:p>
        </p:txBody>
      </p:sp>
      <p:sp>
        <p:nvSpPr>
          <p:cNvPr id="3" name="Content Placeholder 2"/>
          <p:cNvSpPr>
            <a:spLocks noGrp="1"/>
          </p:cNvSpPr>
          <p:nvPr>
            <p:ph idx="4294967295"/>
          </p:nvPr>
        </p:nvSpPr>
        <p:spPr>
          <a:xfrm>
            <a:off x="171450" y="1730375"/>
            <a:ext cx="2952750" cy="2232025"/>
          </a:xfrm>
        </p:spPr>
        <p:txBody>
          <a:bodyPr>
            <a:normAutofit/>
          </a:bodyPr>
          <a:lstStyle/>
          <a:p>
            <a:pPr>
              <a:lnSpc>
                <a:spcPct val="80000"/>
              </a:lnSpc>
              <a:spcBef>
                <a:spcPct val="0"/>
              </a:spcBef>
              <a:buFont typeface="Arial" pitchFamily="34" charset="0"/>
              <a:buNone/>
              <a:defRPr/>
            </a:pPr>
            <a:r>
              <a:rPr lang="en-AU" sz="1100" b="1" dirty="0" smtClean="0">
                <a:latin typeface="+mn-lt"/>
              </a:rPr>
              <a:t>Australian Institute for </a:t>
            </a:r>
            <a:r>
              <a:rPr lang="en-AU" sz="1100" b="1" dirty="0" err="1" smtClean="0">
                <a:latin typeface="+mn-lt"/>
              </a:rPr>
              <a:t>Nanoscience</a:t>
            </a:r>
            <a:endParaRPr lang="en-AU" sz="1100" b="1" dirty="0" smtClean="0">
              <a:latin typeface="+mn-lt"/>
            </a:endParaRPr>
          </a:p>
          <a:p>
            <a:pPr>
              <a:lnSpc>
                <a:spcPct val="80000"/>
              </a:lnSpc>
              <a:spcBef>
                <a:spcPct val="0"/>
              </a:spcBef>
              <a:buFont typeface="Arial" pitchFamily="34" charset="0"/>
              <a:buNone/>
              <a:defRPr/>
            </a:pPr>
            <a:r>
              <a:rPr lang="en-AU" sz="1100" dirty="0" smtClean="0">
                <a:latin typeface="+mn-lt"/>
              </a:rPr>
              <a:t>- </a:t>
            </a:r>
            <a:r>
              <a:rPr lang="en-AU" sz="1100" b="1" dirty="0" smtClean="0">
                <a:latin typeface="+mn-lt"/>
              </a:rPr>
              <a:t>University of Sydney</a:t>
            </a:r>
          </a:p>
          <a:p>
            <a:pPr>
              <a:lnSpc>
                <a:spcPct val="80000"/>
              </a:lnSpc>
              <a:spcBef>
                <a:spcPct val="0"/>
              </a:spcBef>
              <a:buFont typeface="Arial" pitchFamily="34" charset="0"/>
              <a:buChar char="•"/>
              <a:defRPr/>
            </a:pPr>
            <a:r>
              <a:rPr lang="en-AU" sz="1100" dirty="0" smtClean="0">
                <a:latin typeface="+mn-lt"/>
              </a:rPr>
              <a:t>10,500 m</a:t>
            </a:r>
            <a:r>
              <a:rPr lang="en-AU" sz="1100" baseline="30000" dirty="0" smtClean="0">
                <a:latin typeface="+mn-lt"/>
              </a:rPr>
              <a:t>2</a:t>
            </a:r>
            <a:r>
              <a:rPr lang="en-AU" sz="1100" dirty="0" smtClean="0">
                <a:latin typeface="+mn-lt"/>
              </a:rPr>
              <a:t> building </a:t>
            </a:r>
          </a:p>
          <a:p>
            <a:pPr lvl="1">
              <a:lnSpc>
                <a:spcPct val="80000"/>
              </a:lnSpc>
              <a:spcBef>
                <a:spcPct val="0"/>
              </a:spcBef>
              <a:buFont typeface="Arial" pitchFamily="34" charset="0"/>
              <a:buChar char="–"/>
              <a:defRPr/>
            </a:pPr>
            <a:r>
              <a:rPr lang="en-AU" sz="1100" dirty="0" smtClean="0">
                <a:latin typeface="+mn-lt"/>
                <a:ea typeface="ＭＳ Ｐゴシック" pitchFamily="34" charset="-128"/>
              </a:rPr>
              <a:t>$110M, EIF Super Science $40M</a:t>
            </a:r>
          </a:p>
          <a:p>
            <a:pPr lvl="1">
              <a:lnSpc>
                <a:spcPct val="80000"/>
              </a:lnSpc>
              <a:spcBef>
                <a:spcPct val="0"/>
              </a:spcBef>
              <a:buFont typeface="Arial" pitchFamily="34" charset="0"/>
              <a:buChar char="–"/>
              <a:defRPr/>
            </a:pPr>
            <a:r>
              <a:rPr lang="en-AU" sz="1100" dirty="0" smtClean="0">
                <a:latin typeface="+mn-lt"/>
                <a:ea typeface="ＭＳ Ｐゴシック" pitchFamily="34" charset="-128"/>
              </a:rPr>
              <a:t>Ready for occupancy 2013 – 2014 </a:t>
            </a:r>
          </a:p>
          <a:p>
            <a:pPr>
              <a:lnSpc>
                <a:spcPct val="80000"/>
              </a:lnSpc>
              <a:spcBef>
                <a:spcPct val="0"/>
              </a:spcBef>
              <a:buFont typeface="Arial" pitchFamily="34" charset="0"/>
              <a:buChar char="•"/>
              <a:defRPr/>
            </a:pPr>
            <a:r>
              <a:rPr lang="en-AU" sz="1100" dirty="0" smtClean="0">
                <a:latin typeface="+mn-lt"/>
              </a:rPr>
              <a:t>Purpose-built Nanofabrication Facility – 1200 m</a:t>
            </a:r>
            <a:r>
              <a:rPr lang="en-AU" sz="1100" baseline="30000" dirty="0" smtClean="0">
                <a:latin typeface="+mn-lt"/>
              </a:rPr>
              <a:t>2</a:t>
            </a:r>
            <a:r>
              <a:rPr lang="en-AU" sz="1100" dirty="0" smtClean="0">
                <a:latin typeface="+mn-lt"/>
              </a:rPr>
              <a:t> clean room</a:t>
            </a:r>
          </a:p>
          <a:p>
            <a:pPr>
              <a:lnSpc>
                <a:spcPct val="80000"/>
              </a:lnSpc>
              <a:spcBef>
                <a:spcPct val="0"/>
              </a:spcBef>
              <a:buFont typeface="Arial" pitchFamily="34" charset="0"/>
              <a:buChar char="•"/>
              <a:defRPr/>
            </a:pPr>
            <a:r>
              <a:rPr lang="en-AU" sz="1100" dirty="0" smtClean="0">
                <a:latin typeface="+mn-lt"/>
              </a:rPr>
              <a:t>Photonics - prime reason for this facility</a:t>
            </a:r>
          </a:p>
          <a:p>
            <a:pPr lvl="1">
              <a:lnSpc>
                <a:spcPct val="80000"/>
              </a:lnSpc>
              <a:spcBef>
                <a:spcPct val="0"/>
              </a:spcBef>
              <a:buFont typeface="Arial" pitchFamily="34" charset="0"/>
              <a:buChar char="–"/>
              <a:defRPr/>
            </a:pPr>
            <a:r>
              <a:rPr lang="en-AU" sz="1100" dirty="0" smtClean="0">
                <a:latin typeface="+mn-lt"/>
                <a:ea typeface="ＭＳ Ｐゴシック" pitchFamily="34" charset="-128"/>
              </a:rPr>
              <a:t>Co-locate with quantum science</a:t>
            </a:r>
          </a:p>
          <a:p>
            <a:pPr>
              <a:lnSpc>
                <a:spcPct val="80000"/>
              </a:lnSpc>
              <a:spcBef>
                <a:spcPct val="0"/>
              </a:spcBef>
              <a:buFont typeface="Arial" pitchFamily="34" charset="0"/>
              <a:buChar char="•"/>
              <a:defRPr/>
            </a:pPr>
            <a:r>
              <a:rPr lang="en-AU" sz="1100" dirty="0" smtClean="0">
                <a:latin typeface="+mn-lt"/>
              </a:rPr>
              <a:t>Bandwidth Foundry, with </a:t>
            </a:r>
            <a:r>
              <a:rPr lang="en-AU" sz="1100" dirty="0" err="1" smtClean="0">
                <a:latin typeface="+mn-lt"/>
              </a:rPr>
              <a:t>i</a:t>
            </a:r>
            <a:r>
              <a:rPr lang="en-AU" sz="1100" dirty="0" smtClean="0">
                <a:latin typeface="+mn-lt"/>
              </a:rPr>
              <a:t>-line stepper and DWL, to re-locate</a:t>
            </a:r>
          </a:p>
          <a:p>
            <a:pPr>
              <a:lnSpc>
                <a:spcPct val="80000"/>
              </a:lnSpc>
              <a:spcBef>
                <a:spcPts val="500"/>
              </a:spcBef>
              <a:spcAft>
                <a:spcPts val="500"/>
              </a:spcAft>
              <a:buFont typeface="Arial" pitchFamily="34" charset="0"/>
              <a:buChar char="•"/>
              <a:defRPr/>
            </a:pPr>
            <a:endParaRPr lang="en-AU" sz="1400" dirty="0" smtClean="0"/>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BDCA44B-EE57-4DED-9E5E-A7882F3BA99F}" type="slidenum">
              <a:rPr lang="en-AU" sz="1200" b="0">
                <a:solidFill>
                  <a:schemeClr val="tx1">
                    <a:tint val="75000"/>
                  </a:schemeClr>
                </a:solidFill>
                <a:latin typeface="+mn-lt"/>
                <a:cs typeface="+mn-cs"/>
              </a:rPr>
              <a:pPr algn="r" fontAlgn="auto">
                <a:spcBef>
                  <a:spcPts val="0"/>
                </a:spcBef>
                <a:spcAft>
                  <a:spcPts val="0"/>
                </a:spcAft>
                <a:defRPr/>
              </a:pPr>
              <a:t>9</a:t>
            </a:fld>
            <a:endParaRPr lang="en-AU" sz="1200" b="0">
              <a:solidFill>
                <a:schemeClr val="tx1">
                  <a:tint val="75000"/>
                </a:schemeClr>
              </a:solidFill>
              <a:latin typeface="+mn-lt"/>
              <a:cs typeface="+mn-cs"/>
            </a:endParaRPr>
          </a:p>
        </p:txBody>
      </p:sp>
      <p:pic>
        <p:nvPicPr>
          <p:cNvPr id="5018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915" y="4030803"/>
            <a:ext cx="2597150" cy="2016125"/>
          </a:xfrm>
          <a:prstGeom prst="rect">
            <a:avLst/>
          </a:prstGeom>
          <a:noFill/>
          <a:ln w="9525">
            <a:noFill/>
            <a:miter lim="800000"/>
            <a:headEnd/>
            <a:tailEnd/>
          </a:ln>
        </p:spPr>
      </p:pic>
      <p:sp>
        <p:nvSpPr>
          <p:cNvPr id="10" name="Content Placeholder 2"/>
          <p:cNvSpPr txBox="1">
            <a:spLocks/>
          </p:cNvSpPr>
          <p:nvPr/>
        </p:nvSpPr>
        <p:spPr>
          <a:xfrm>
            <a:off x="2938731" y="1484784"/>
            <a:ext cx="3200400" cy="3024187"/>
          </a:xfrm>
          <a:prstGeom prst="rect">
            <a:avLst/>
          </a:prstGeom>
        </p:spPr>
        <p:txBody>
          <a:bodyPr>
            <a:normAutofit fontScale="77500" lnSpcReduction="20000"/>
          </a:bodyPr>
          <a:lstStyle/>
          <a:p>
            <a:pPr marL="342900" indent="-342900" fontAlgn="auto">
              <a:spcBef>
                <a:spcPts val="0"/>
              </a:spcBef>
              <a:spcAft>
                <a:spcPts val="0"/>
              </a:spcAft>
              <a:buFont typeface="Arial" pitchFamily="34" charset="0"/>
              <a:buNone/>
              <a:defRPr/>
            </a:pPr>
            <a:r>
              <a:rPr lang="en-AU" sz="1600" b="1" dirty="0">
                <a:latin typeface="+mn-lt"/>
                <a:cs typeface="+mn-cs"/>
              </a:rPr>
              <a:t>Institute for Photonics &amp; Advanced Sensing (IPAS) Building, University of Adelaide</a:t>
            </a:r>
          </a:p>
          <a:p>
            <a:pPr marL="342900" indent="-342900" fontAlgn="auto">
              <a:lnSpc>
                <a:spcPct val="120000"/>
              </a:lnSpc>
              <a:spcBef>
                <a:spcPts val="600"/>
              </a:spcBef>
              <a:spcAft>
                <a:spcPts val="0"/>
              </a:spcAft>
              <a:buFont typeface="Arial" pitchFamily="34" charset="0"/>
              <a:buChar char="•"/>
              <a:defRPr/>
            </a:pPr>
            <a:r>
              <a:rPr lang="en-AU" sz="1600" b="0" dirty="0">
                <a:latin typeface="+mn-lt"/>
                <a:cs typeface="+mn-cs"/>
              </a:rPr>
              <a:t>$95M purpose-built building, HEEF, Uni &amp; State Government support</a:t>
            </a:r>
          </a:p>
          <a:p>
            <a:pPr marL="800100" lvl="1" indent="-342900" fontAlgn="auto">
              <a:lnSpc>
                <a:spcPct val="120000"/>
              </a:lnSpc>
              <a:spcBef>
                <a:spcPts val="600"/>
              </a:spcBef>
              <a:spcAft>
                <a:spcPts val="0"/>
              </a:spcAft>
              <a:buFont typeface="Arial" pitchFamily="34" charset="0"/>
              <a:buChar char="•"/>
              <a:defRPr/>
            </a:pPr>
            <a:r>
              <a:rPr lang="en-AU" sz="1600" b="0" dirty="0">
                <a:latin typeface="+mn-lt"/>
                <a:cs typeface="+mn-cs"/>
              </a:rPr>
              <a:t>Ready for occupancy 2013</a:t>
            </a:r>
          </a:p>
          <a:p>
            <a:pPr marL="342900" indent="-342900" fontAlgn="auto">
              <a:lnSpc>
                <a:spcPct val="120000"/>
              </a:lnSpc>
              <a:spcBef>
                <a:spcPts val="600"/>
              </a:spcBef>
              <a:spcAft>
                <a:spcPts val="0"/>
              </a:spcAft>
              <a:buFont typeface="Arial" pitchFamily="34" charset="0"/>
              <a:buChar char="•"/>
              <a:defRPr/>
            </a:pPr>
            <a:r>
              <a:rPr lang="en-AU" sz="1600" b="0" dirty="0">
                <a:latin typeface="+mn-lt"/>
                <a:cs typeface="+mn-cs"/>
              </a:rPr>
              <a:t>50% of the building dedicated to research facilities for optical materials science, optical fibre fabrication, laser development, surface science and sensor research</a:t>
            </a:r>
          </a:p>
          <a:p>
            <a:pPr marL="342900" indent="-342900" fontAlgn="auto">
              <a:lnSpc>
                <a:spcPct val="120000"/>
              </a:lnSpc>
              <a:spcBef>
                <a:spcPts val="600"/>
              </a:spcBef>
              <a:spcAft>
                <a:spcPts val="0"/>
              </a:spcAft>
              <a:buFont typeface="Arial" pitchFamily="34" charset="0"/>
              <a:buChar char="•"/>
              <a:defRPr/>
            </a:pPr>
            <a:r>
              <a:rPr lang="en-AU" sz="1600" b="0" dirty="0">
                <a:latin typeface="+mn-lt"/>
                <a:cs typeface="+mn-cs"/>
              </a:rPr>
              <a:t>Laboratories that bring together biological and photonics capabilities</a:t>
            </a:r>
          </a:p>
          <a:p>
            <a:pPr marL="342900" indent="-342900" fontAlgn="auto">
              <a:spcBef>
                <a:spcPts val="0"/>
              </a:spcBef>
              <a:spcAft>
                <a:spcPts val="0"/>
              </a:spcAft>
              <a:buFontTx/>
              <a:buChar char="-"/>
              <a:defRPr/>
            </a:pPr>
            <a:endParaRPr lang="en-AU" sz="1400" b="0" dirty="0">
              <a:latin typeface="+mn-lt"/>
              <a:cs typeface="+mn-cs"/>
            </a:endParaRPr>
          </a:p>
          <a:p>
            <a:pPr marL="342900" indent="-342900" fontAlgn="auto">
              <a:spcBef>
                <a:spcPts val="500"/>
              </a:spcBef>
              <a:spcAft>
                <a:spcPts val="500"/>
              </a:spcAft>
              <a:buFont typeface="Arial" pitchFamily="34" charset="0"/>
              <a:buChar char="•"/>
              <a:defRPr/>
            </a:pPr>
            <a:endParaRPr lang="en-AU" b="0" dirty="0">
              <a:latin typeface="+mn-lt"/>
              <a:cs typeface="+mn-cs"/>
            </a:endParaRPr>
          </a:p>
        </p:txBody>
      </p:sp>
      <p:sp>
        <p:nvSpPr>
          <p:cNvPr id="11" name="Content Placeholder 2"/>
          <p:cNvSpPr txBox="1">
            <a:spLocks/>
          </p:cNvSpPr>
          <p:nvPr/>
        </p:nvSpPr>
        <p:spPr>
          <a:xfrm>
            <a:off x="6158254" y="1654316"/>
            <a:ext cx="2952750" cy="2376487"/>
          </a:xfrm>
          <a:prstGeom prst="rect">
            <a:avLst/>
          </a:prstGeom>
        </p:spPr>
        <p:txBody>
          <a:bodyPr>
            <a:normAutofit fontScale="92500"/>
          </a:bodyPr>
          <a:lstStyle/>
          <a:p>
            <a:pPr marL="342900" indent="-342900" fontAlgn="auto">
              <a:spcBef>
                <a:spcPts val="0"/>
              </a:spcBef>
              <a:spcAft>
                <a:spcPts val="0"/>
              </a:spcAft>
              <a:buFont typeface="Arial" pitchFamily="34" charset="0"/>
              <a:buNone/>
              <a:defRPr/>
            </a:pPr>
            <a:r>
              <a:rPr lang="en-AU" sz="1200" b="1" dirty="0">
                <a:latin typeface="+mn-lt"/>
                <a:cs typeface="+mn-cs"/>
              </a:rPr>
              <a:t>Australian Hearing Hub</a:t>
            </a:r>
          </a:p>
          <a:p>
            <a:pPr marL="342900" indent="-342900" fontAlgn="auto">
              <a:spcBef>
                <a:spcPts val="0"/>
              </a:spcBef>
              <a:spcAft>
                <a:spcPts val="0"/>
              </a:spcAft>
              <a:buFont typeface="Arial" pitchFamily="34" charset="0"/>
              <a:buNone/>
              <a:defRPr/>
            </a:pPr>
            <a:r>
              <a:rPr lang="en-AU" sz="1200" b="1" dirty="0">
                <a:latin typeface="+mn-lt"/>
                <a:cs typeface="+mn-cs"/>
              </a:rPr>
              <a:t>- Macquarie University</a:t>
            </a:r>
          </a:p>
          <a:p>
            <a:pPr marL="285750" indent="-285750" fontAlgn="auto">
              <a:spcBef>
                <a:spcPts val="0"/>
              </a:spcBef>
              <a:spcAft>
                <a:spcPts val="0"/>
              </a:spcAft>
              <a:buFont typeface="Arial" pitchFamily="34" charset="0"/>
              <a:buChar char="•"/>
              <a:defRPr/>
            </a:pPr>
            <a:r>
              <a:rPr lang="en-AU" sz="1200" b="0" dirty="0">
                <a:latin typeface="+mn-lt"/>
                <a:cs typeface="+mn-cs"/>
              </a:rPr>
              <a:t>Approx 20,000 m</a:t>
            </a:r>
            <a:r>
              <a:rPr lang="en-AU" sz="1200" b="0" baseline="30000" dirty="0">
                <a:latin typeface="+mn-lt"/>
                <a:cs typeface="+mn-cs"/>
              </a:rPr>
              <a:t>2</a:t>
            </a:r>
            <a:r>
              <a:rPr lang="en-AU" sz="1200" b="0" dirty="0">
                <a:latin typeface="+mn-lt"/>
                <a:cs typeface="+mn-cs"/>
              </a:rPr>
              <a:t> building</a:t>
            </a:r>
          </a:p>
          <a:p>
            <a:pPr marL="742950" lvl="1" indent="-285750" fontAlgn="auto">
              <a:spcBef>
                <a:spcPts val="0"/>
              </a:spcBef>
              <a:spcAft>
                <a:spcPts val="0"/>
              </a:spcAft>
              <a:buFont typeface="Arial" pitchFamily="34" charset="0"/>
              <a:buChar char="–"/>
              <a:defRPr/>
            </a:pPr>
            <a:r>
              <a:rPr lang="en-AU" sz="1200" b="0" dirty="0">
                <a:latin typeface="+mn-lt"/>
                <a:cs typeface="+mn-cs"/>
              </a:rPr>
              <a:t>$140M, HEEF and Uni</a:t>
            </a:r>
          </a:p>
          <a:p>
            <a:pPr marL="742950" lvl="1" indent="-285750" fontAlgn="auto">
              <a:spcBef>
                <a:spcPts val="0"/>
              </a:spcBef>
              <a:spcAft>
                <a:spcPts val="0"/>
              </a:spcAft>
              <a:buFont typeface="Arial" pitchFamily="34" charset="0"/>
              <a:buChar char="–"/>
              <a:defRPr/>
            </a:pPr>
            <a:r>
              <a:rPr lang="en-AU" sz="1200" b="0" dirty="0">
                <a:latin typeface="+mn-lt"/>
                <a:cs typeface="+mn-cs"/>
              </a:rPr>
              <a:t>Ready for occupancy late 2012 </a:t>
            </a:r>
          </a:p>
          <a:p>
            <a:pPr marL="342900" indent="-342900" fontAlgn="auto">
              <a:spcBef>
                <a:spcPts val="0"/>
              </a:spcBef>
              <a:spcAft>
                <a:spcPts val="0"/>
              </a:spcAft>
              <a:buFont typeface="Arial" pitchFamily="34" charset="0"/>
              <a:buChar char="•"/>
              <a:defRPr/>
            </a:pPr>
            <a:r>
              <a:rPr lang="en-AU" sz="1200" b="0" dirty="0">
                <a:latin typeface="+mn-lt"/>
                <a:cs typeface="+mn-cs"/>
              </a:rPr>
              <a:t>Purpose-built  Fabrication Facility</a:t>
            </a:r>
          </a:p>
          <a:p>
            <a:pPr marL="800100" lvl="1" indent="-342900" fontAlgn="auto">
              <a:spcBef>
                <a:spcPts val="0"/>
              </a:spcBef>
              <a:spcAft>
                <a:spcPts val="0"/>
              </a:spcAft>
              <a:buFont typeface="Arial" pitchFamily="34" charset="0"/>
              <a:buChar char="•"/>
              <a:defRPr/>
            </a:pPr>
            <a:r>
              <a:rPr lang="en-AU" sz="1200" b="0" dirty="0">
                <a:latin typeface="+mn-lt"/>
                <a:cs typeface="+mn-cs"/>
              </a:rPr>
              <a:t>&gt;200 m</a:t>
            </a:r>
            <a:r>
              <a:rPr lang="en-AU" sz="1200" b="0" baseline="30000" dirty="0">
                <a:latin typeface="+mn-lt"/>
                <a:cs typeface="+mn-cs"/>
              </a:rPr>
              <a:t>2</a:t>
            </a:r>
            <a:r>
              <a:rPr lang="en-AU" sz="1200" b="0" dirty="0">
                <a:latin typeface="+mn-lt"/>
                <a:cs typeface="+mn-cs"/>
              </a:rPr>
              <a:t> low vibration (VC-E)</a:t>
            </a:r>
          </a:p>
          <a:p>
            <a:pPr marL="800100" lvl="1" indent="-342900" fontAlgn="auto">
              <a:spcBef>
                <a:spcPts val="0"/>
              </a:spcBef>
              <a:spcAft>
                <a:spcPts val="0"/>
              </a:spcAft>
              <a:buFont typeface="Arial" pitchFamily="34" charset="0"/>
              <a:buChar char="•"/>
              <a:defRPr/>
            </a:pPr>
            <a:r>
              <a:rPr lang="en-AU" sz="1200" b="0" dirty="0">
                <a:latin typeface="+mn-lt"/>
                <a:cs typeface="+mn-cs"/>
              </a:rPr>
              <a:t>&gt;100 m</a:t>
            </a:r>
            <a:r>
              <a:rPr lang="en-AU" sz="1200" b="0" baseline="30000" dirty="0">
                <a:latin typeface="+mn-lt"/>
                <a:cs typeface="+mn-cs"/>
              </a:rPr>
              <a:t>2</a:t>
            </a:r>
            <a:r>
              <a:rPr lang="en-AU" sz="1200" b="0" dirty="0">
                <a:latin typeface="+mn-lt"/>
                <a:cs typeface="+mn-cs"/>
              </a:rPr>
              <a:t> office space</a:t>
            </a:r>
          </a:p>
          <a:p>
            <a:pPr marL="342900" indent="-342900" fontAlgn="auto">
              <a:spcBef>
                <a:spcPts val="0"/>
              </a:spcBef>
              <a:spcAft>
                <a:spcPts val="0"/>
              </a:spcAft>
              <a:buFont typeface="Arial" pitchFamily="34" charset="0"/>
              <a:buChar char="•"/>
              <a:defRPr/>
            </a:pPr>
            <a:r>
              <a:rPr lang="en-AU" sz="1200" b="0" dirty="0">
                <a:latin typeface="+mn-lt"/>
                <a:cs typeface="+mn-cs"/>
              </a:rPr>
              <a:t>Relocate laser micromachining facilities, sample preparation and characterisation</a:t>
            </a:r>
          </a:p>
          <a:p>
            <a:pPr marL="342900" indent="-342900" fontAlgn="auto">
              <a:spcBef>
                <a:spcPts val="0"/>
              </a:spcBef>
              <a:spcAft>
                <a:spcPts val="0"/>
              </a:spcAft>
              <a:buFont typeface="Arial" pitchFamily="34" charset="0"/>
              <a:buChar char="•"/>
              <a:defRPr/>
            </a:pPr>
            <a:r>
              <a:rPr lang="en-AU" sz="1200" b="0" dirty="0">
                <a:latin typeface="+mn-lt"/>
                <a:cs typeface="+mn-cs"/>
              </a:rPr>
              <a:t>Co-located with Cochlear (R&amp;D), Aust. Hearing Associations, and non-for-profit organisations</a:t>
            </a:r>
          </a:p>
          <a:p>
            <a:pPr marL="342900" indent="-342900" fontAlgn="auto">
              <a:spcBef>
                <a:spcPts val="500"/>
              </a:spcBef>
              <a:spcAft>
                <a:spcPts val="500"/>
              </a:spcAft>
              <a:buFont typeface="Arial" pitchFamily="34" charset="0"/>
              <a:buChar char="•"/>
              <a:defRPr/>
            </a:pPr>
            <a:endParaRPr lang="en-AU" b="0" dirty="0">
              <a:latin typeface="+mn-lt"/>
              <a:cs typeface="+mn-cs"/>
            </a:endParaRPr>
          </a:p>
        </p:txBody>
      </p:sp>
      <p:pic>
        <p:nvPicPr>
          <p:cNvPr id="50183" name="Picture 11" descr="project_hearinghub_May01_lr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800" y="4291013"/>
            <a:ext cx="2762250" cy="1730375"/>
          </a:xfrm>
          <a:prstGeom prst="rect">
            <a:avLst/>
          </a:prstGeom>
          <a:noFill/>
          <a:ln w="9525">
            <a:noFill/>
            <a:miter lim="800000"/>
            <a:headEnd/>
            <a:tailEnd/>
          </a:ln>
        </p:spPr>
      </p:pic>
      <p:sp>
        <p:nvSpPr>
          <p:cNvPr id="50184" name="TextBox 12"/>
          <p:cNvSpPr txBox="1">
            <a:spLocks noChangeArrowheads="1"/>
          </p:cNvSpPr>
          <p:nvPr/>
        </p:nvSpPr>
        <p:spPr bwMode="auto">
          <a:xfrm>
            <a:off x="468313" y="6308725"/>
            <a:ext cx="2590800" cy="277813"/>
          </a:xfrm>
          <a:prstGeom prst="rect">
            <a:avLst/>
          </a:prstGeom>
          <a:noFill/>
          <a:ln w="9525">
            <a:noFill/>
            <a:miter lim="800000"/>
            <a:headEnd/>
            <a:tailEnd/>
          </a:ln>
        </p:spPr>
        <p:txBody>
          <a:bodyPr>
            <a:spAutoFit/>
          </a:bodyPr>
          <a:lstStyle/>
          <a:p>
            <a:r>
              <a:rPr lang="en-AU" sz="1200">
                <a:solidFill>
                  <a:schemeClr val="bg1"/>
                </a:solidFill>
                <a:latin typeface="Calibri" pitchFamily="34" charset="0"/>
              </a:rPr>
              <a:t>Artist impression (USyd)</a:t>
            </a:r>
          </a:p>
        </p:txBody>
      </p:sp>
      <p:sp>
        <p:nvSpPr>
          <p:cNvPr id="50185" name="TextBox 13"/>
          <p:cNvSpPr txBox="1">
            <a:spLocks noChangeArrowheads="1"/>
          </p:cNvSpPr>
          <p:nvPr/>
        </p:nvSpPr>
        <p:spPr bwMode="auto">
          <a:xfrm>
            <a:off x="3419475" y="6319838"/>
            <a:ext cx="2592388" cy="277812"/>
          </a:xfrm>
          <a:prstGeom prst="rect">
            <a:avLst/>
          </a:prstGeom>
          <a:noFill/>
          <a:ln w="9525">
            <a:noFill/>
            <a:miter lim="800000"/>
            <a:headEnd/>
            <a:tailEnd/>
          </a:ln>
        </p:spPr>
        <p:txBody>
          <a:bodyPr>
            <a:spAutoFit/>
          </a:bodyPr>
          <a:lstStyle/>
          <a:p>
            <a:r>
              <a:rPr lang="en-AU" sz="1200">
                <a:solidFill>
                  <a:schemeClr val="bg1"/>
                </a:solidFill>
                <a:latin typeface="Calibri" pitchFamily="34" charset="0"/>
              </a:rPr>
              <a:t>Artist impression (UAdel)</a:t>
            </a:r>
          </a:p>
        </p:txBody>
      </p:sp>
      <p:sp>
        <p:nvSpPr>
          <p:cNvPr id="50186" name="TextBox 14"/>
          <p:cNvSpPr txBox="1">
            <a:spLocks noChangeArrowheads="1"/>
          </p:cNvSpPr>
          <p:nvPr/>
        </p:nvSpPr>
        <p:spPr bwMode="auto">
          <a:xfrm>
            <a:off x="6300788" y="6319838"/>
            <a:ext cx="2592387" cy="277812"/>
          </a:xfrm>
          <a:prstGeom prst="rect">
            <a:avLst/>
          </a:prstGeom>
          <a:noFill/>
          <a:ln w="9525">
            <a:noFill/>
            <a:miter lim="800000"/>
            <a:headEnd/>
            <a:tailEnd/>
          </a:ln>
        </p:spPr>
        <p:txBody>
          <a:bodyPr>
            <a:spAutoFit/>
          </a:bodyPr>
          <a:lstStyle/>
          <a:p>
            <a:r>
              <a:rPr lang="en-AU" sz="1200">
                <a:solidFill>
                  <a:schemeClr val="bg1"/>
                </a:solidFill>
                <a:latin typeface="Calibri" pitchFamily="34" charset="0"/>
              </a:rPr>
              <a:t>Artist impression (Macq)</a:t>
            </a:r>
          </a:p>
        </p:txBody>
      </p:sp>
      <p:pic>
        <p:nvPicPr>
          <p:cNvPr id="5018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9124" y="4292600"/>
            <a:ext cx="3098800" cy="1735138"/>
          </a:xfrm>
          <a:prstGeom prst="rect">
            <a:avLst/>
          </a:prstGeom>
          <a:noFill/>
          <a:ln w="12700">
            <a:noFill/>
            <a:miter lim="800000"/>
            <a:headEnd/>
            <a:tailEnd/>
          </a:ln>
        </p:spPr>
      </p:pic>
    </p:spTree>
    <p:extLst>
      <p:ext uri="{BB962C8B-B14F-4D97-AF65-F5344CB8AC3E}">
        <p14:creationId xmlns:p14="http://schemas.microsoft.com/office/powerpoint/2010/main" val="3081448310"/>
      </p:ext>
    </p:extLst>
  </p:cSld>
  <p:clrMapOvr>
    <a:masterClrMapping/>
  </p:clrMapOvr>
  <p:transition advTm="81838"/>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cstate="print"/>
          <a:stretch>
            <a:fillRect/>
          </a:stretch>
        </a:blipFill>
        <a:ln>
          <a:no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24881</TotalTime>
  <Words>1237</Words>
  <Application>Microsoft Office PowerPoint</Application>
  <PresentationFormat>On-screen Show (4:3)</PresentationFormat>
  <Paragraphs>226</Paragraphs>
  <Slides>26</Slides>
  <Notes>7</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SPW 8.0 Graph</vt:lpstr>
      <vt:lpstr>PowerPoint Presentation</vt:lpstr>
      <vt:lpstr>PowerPoint Presentation</vt:lpstr>
      <vt:lpstr>PowerPoint Presentation</vt:lpstr>
      <vt:lpstr>PowerPoint Presentation</vt:lpstr>
      <vt:lpstr>PowerPoint Presentation</vt:lpstr>
      <vt:lpstr>Track Record</vt:lpstr>
      <vt:lpstr>Benefits due to NCRIS &amp; EIF support</vt:lpstr>
      <vt:lpstr>Benefits due to NCRIS &amp; EIF support (cont.)</vt:lpstr>
      <vt:lpstr>New Home for Optofab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Columns vs Capability</dc:title>
  <dc:creator>Matthew Chen</dc:creator>
  <cp:lastModifiedBy>BJ</cp:lastModifiedBy>
  <cp:revision>775</cp:revision>
  <dcterms:created xsi:type="dcterms:W3CDTF">2007-08-23T07:54:29Z</dcterms:created>
  <dcterms:modified xsi:type="dcterms:W3CDTF">2011-02-21T10:57:06Z</dcterms:modified>
</cp:coreProperties>
</file>